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8"/>
  </p:notesMasterIdLst>
  <p:sldIdLst>
    <p:sldId id="256" r:id="rId2"/>
    <p:sldId id="257" r:id="rId3"/>
    <p:sldId id="258" r:id="rId4"/>
    <p:sldId id="272" r:id="rId5"/>
    <p:sldId id="273" r:id="rId6"/>
    <p:sldId id="274" r:id="rId7"/>
    <p:sldId id="275" r:id="rId8"/>
    <p:sldId id="276" r:id="rId9"/>
    <p:sldId id="277" r:id="rId10"/>
    <p:sldId id="278" r:id="rId11"/>
    <p:sldId id="279" r:id="rId12"/>
    <p:sldId id="280" r:id="rId13"/>
    <p:sldId id="281" r:id="rId14"/>
    <p:sldId id="282" r:id="rId15"/>
    <p:sldId id="259" r:id="rId16"/>
    <p:sldId id="260" r:id="rId17"/>
    <p:sldId id="261" r:id="rId18"/>
    <p:sldId id="262" r:id="rId19"/>
    <p:sldId id="264" r:id="rId20"/>
    <p:sldId id="265" r:id="rId21"/>
    <p:sldId id="266" r:id="rId22"/>
    <p:sldId id="267" r:id="rId23"/>
    <p:sldId id="268" r:id="rId24"/>
    <p:sldId id="269" r:id="rId25"/>
    <p:sldId id="270"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48" y="4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C719-ED99-4153-8526-04F921EE6135}"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67829-9A78-4243-92E9-31E972D01162}" type="slidenum">
              <a:rPr lang="en-US" smtClean="0"/>
              <a:t>‹#›</a:t>
            </a:fld>
            <a:endParaRPr lang="en-US"/>
          </a:p>
        </p:txBody>
      </p:sp>
    </p:spTree>
    <p:extLst>
      <p:ext uri="{BB962C8B-B14F-4D97-AF65-F5344CB8AC3E}">
        <p14:creationId xmlns:p14="http://schemas.microsoft.com/office/powerpoint/2010/main" val="362057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3EA0E-5C93-4FE7-ADA0-96CEB6871C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CDA72F-00EF-4615-8FAC-ADA884C00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0ADF47-6736-49E7-BC4D-81A83E48C90D}"/>
              </a:ext>
            </a:extLst>
          </p:cNvPr>
          <p:cNvSpPr>
            <a:spLocks noGrp="1"/>
          </p:cNvSpPr>
          <p:nvPr>
            <p:ph type="dt" sz="half" idx="10"/>
          </p:nvPr>
        </p:nvSpPr>
        <p:spPr/>
        <p:txBody>
          <a:bodyPr/>
          <a:lstStyle/>
          <a:p>
            <a:fld id="{8CD9E480-2D01-4902-BA1F-68BC7DB4A9F6}" type="datetimeFigureOut">
              <a:rPr lang="en-US" smtClean="0"/>
              <a:t>12/8/2021</a:t>
            </a:fld>
            <a:endParaRPr lang="en-US"/>
          </a:p>
        </p:txBody>
      </p:sp>
      <p:sp>
        <p:nvSpPr>
          <p:cNvPr id="5" name="Footer Placeholder 4">
            <a:extLst>
              <a:ext uri="{FF2B5EF4-FFF2-40B4-BE49-F238E27FC236}">
                <a16:creationId xmlns:a16="http://schemas.microsoft.com/office/drawing/2014/main" id="{4A761EAB-2E96-4F92-A9BD-9E35340D5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45B64-B477-44A2-B791-9002B460761A}"/>
              </a:ext>
            </a:extLst>
          </p:cNvPr>
          <p:cNvSpPr>
            <a:spLocks noGrp="1"/>
          </p:cNvSpPr>
          <p:nvPr>
            <p:ph type="sldNum" sz="quarter" idx="12"/>
          </p:nvPr>
        </p:nvSpPr>
        <p:spPr/>
        <p:txBody>
          <a:bodyPr/>
          <a:lstStyle/>
          <a:p>
            <a:fld id="{FD48EFA5-C6A3-4FBE-A805-5545D0C30987}" type="slidenum">
              <a:rPr lang="en-US" smtClean="0"/>
              <a:t>‹#›</a:t>
            </a:fld>
            <a:endParaRPr lang="en-US"/>
          </a:p>
        </p:txBody>
      </p:sp>
    </p:spTree>
    <p:extLst>
      <p:ext uri="{BB962C8B-B14F-4D97-AF65-F5344CB8AC3E}">
        <p14:creationId xmlns:p14="http://schemas.microsoft.com/office/powerpoint/2010/main" val="2274082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598E-B567-4728-8FCB-12925E3A48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DC87D-C0A7-4F7A-81E7-C0482EB1E7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6B5E6-66DD-43F8-945D-8473EF663770}"/>
              </a:ext>
            </a:extLst>
          </p:cNvPr>
          <p:cNvSpPr>
            <a:spLocks noGrp="1"/>
          </p:cNvSpPr>
          <p:nvPr>
            <p:ph type="dt" sz="half" idx="10"/>
          </p:nvPr>
        </p:nvSpPr>
        <p:spPr/>
        <p:txBody>
          <a:bodyPr/>
          <a:lstStyle/>
          <a:p>
            <a:fld id="{8CD9E480-2D01-4902-BA1F-68BC7DB4A9F6}" type="datetimeFigureOut">
              <a:rPr lang="en-US" smtClean="0"/>
              <a:t>12/8/2021</a:t>
            </a:fld>
            <a:endParaRPr lang="en-US"/>
          </a:p>
        </p:txBody>
      </p:sp>
      <p:sp>
        <p:nvSpPr>
          <p:cNvPr id="5" name="Footer Placeholder 4">
            <a:extLst>
              <a:ext uri="{FF2B5EF4-FFF2-40B4-BE49-F238E27FC236}">
                <a16:creationId xmlns:a16="http://schemas.microsoft.com/office/drawing/2014/main" id="{A12DA3F0-D3B7-47A5-86D0-B4BFA120A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125DA-2874-4478-9437-909A4F0712C8}"/>
              </a:ext>
            </a:extLst>
          </p:cNvPr>
          <p:cNvSpPr>
            <a:spLocks noGrp="1"/>
          </p:cNvSpPr>
          <p:nvPr>
            <p:ph type="sldNum" sz="quarter" idx="12"/>
          </p:nvPr>
        </p:nvSpPr>
        <p:spPr/>
        <p:txBody>
          <a:bodyPr/>
          <a:lstStyle/>
          <a:p>
            <a:fld id="{FD48EFA5-C6A3-4FBE-A805-5545D0C30987}" type="slidenum">
              <a:rPr lang="en-US" smtClean="0"/>
              <a:t>‹#›</a:t>
            </a:fld>
            <a:endParaRPr lang="en-US"/>
          </a:p>
        </p:txBody>
      </p:sp>
    </p:spTree>
    <p:extLst>
      <p:ext uri="{BB962C8B-B14F-4D97-AF65-F5344CB8AC3E}">
        <p14:creationId xmlns:p14="http://schemas.microsoft.com/office/powerpoint/2010/main" val="11991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228B4-0D0F-4E61-AAA4-976B280FBB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54EF12-BAF4-44AD-87B1-0F1DE31CE0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BD4ED-1A67-45A9-B728-42B9AEBE2BED}"/>
              </a:ext>
            </a:extLst>
          </p:cNvPr>
          <p:cNvSpPr>
            <a:spLocks noGrp="1"/>
          </p:cNvSpPr>
          <p:nvPr>
            <p:ph type="dt" sz="half" idx="10"/>
          </p:nvPr>
        </p:nvSpPr>
        <p:spPr/>
        <p:txBody>
          <a:bodyPr/>
          <a:lstStyle/>
          <a:p>
            <a:fld id="{8CD9E480-2D01-4902-BA1F-68BC7DB4A9F6}" type="datetimeFigureOut">
              <a:rPr lang="en-US" smtClean="0"/>
              <a:t>12/8/2021</a:t>
            </a:fld>
            <a:endParaRPr lang="en-US"/>
          </a:p>
        </p:txBody>
      </p:sp>
      <p:sp>
        <p:nvSpPr>
          <p:cNvPr id="5" name="Footer Placeholder 4">
            <a:extLst>
              <a:ext uri="{FF2B5EF4-FFF2-40B4-BE49-F238E27FC236}">
                <a16:creationId xmlns:a16="http://schemas.microsoft.com/office/drawing/2014/main" id="{0FFDD35A-0C81-4A6B-9AAA-8D5FBA4D2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1786C-8937-46D9-AB0E-028744D3723B}"/>
              </a:ext>
            </a:extLst>
          </p:cNvPr>
          <p:cNvSpPr>
            <a:spLocks noGrp="1"/>
          </p:cNvSpPr>
          <p:nvPr>
            <p:ph type="sldNum" sz="quarter" idx="12"/>
          </p:nvPr>
        </p:nvSpPr>
        <p:spPr/>
        <p:txBody>
          <a:bodyPr/>
          <a:lstStyle/>
          <a:p>
            <a:fld id="{FD48EFA5-C6A3-4FBE-A805-5545D0C30987}" type="slidenum">
              <a:rPr lang="en-US" smtClean="0"/>
              <a:t>‹#›</a:t>
            </a:fld>
            <a:endParaRPr lang="en-US"/>
          </a:p>
        </p:txBody>
      </p:sp>
    </p:spTree>
    <p:extLst>
      <p:ext uri="{BB962C8B-B14F-4D97-AF65-F5344CB8AC3E}">
        <p14:creationId xmlns:p14="http://schemas.microsoft.com/office/powerpoint/2010/main" val="218208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7CC5-92CD-4456-86B3-AC350C4899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D6A58-09EC-4B32-985F-7481AB0115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C5D74-27F0-46C0-99BF-A1FB34ADCE2F}"/>
              </a:ext>
            </a:extLst>
          </p:cNvPr>
          <p:cNvSpPr>
            <a:spLocks noGrp="1"/>
          </p:cNvSpPr>
          <p:nvPr>
            <p:ph type="dt" sz="half" idx="10"/>
          </p:nvPr>
        </p:nvSpPr>
        <p:spPr/>
        <p:txBody>
          <a:bodyPr/>
          <a:lstStyle/>
          <a:p>
            <a:fld id="{8CD9E480-2D01-4902-BA1F-68BC7DB4A9F6}" type="datetimeFigureOut">
              <a:rPr lang="en-US" smtClean="0"/>
              <a:t>12/8/2021</a:t>
            </a:fld>
            <a:endParaRPr lang="en-US"/>
          </a:p>
        </p:txBody>
      </p:sp>
      <p:sp>
        <p:nvSpPr>
          <p:cNvPr id="5" name="Footer Placeholder 4">
            <a:extLst>
              <a:ext uri="{FF2B5EF4-FFF2-40B4-BE49-F238E27FC236}">
                <a16:creationId xmlns:a16="http://schemas.microsoft.com/office/drawing/2014/main" id="{35A0BDBE-BC9C-4FDA-8268-782C8E118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F0E11-CB8A-495A-8C76-13685635E832}"/>
              </a:ext>
            </a:extLst>
          </p:cNvPr>
          <p:cNvSpPr>
            <a:spLocks noGrp="1"/>
          </p:cNvSpPr>
          <p:nvPr>
            <p:ph type="sldNum" sz="quarter" idx="12"/>
          </p:nvPr>
        </p:nvSpPr>
        <p:spPr/>
        <p:txBody>
          <a:bodyPr/>
          <a:lstStyle/>
          <a:p>
            <a:fld id="{FD48EFA5-C6A3-4FBE-A805-5545D0C30987}" type="slidenum">
              <a:rPr lang="en-US" smtClean="0"/>
              <a:t>‹#›</a:t>
            </a:fld>
            <a:endParaRPr lang="en-US"/>
          </a:p>
        </p:txBody>
      </p:sp>
    </p:spTree>
    <p:extLst>
      <p:ext uri="{BB962C8B-B14F-4D97-AF65-F5344CB8AC3E}">
        <p14:creationId xmlns:p14="http://schemas.microsoft.com/office/powerpoint/2010/main" val="83961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708E-4301-42A4-8AAC-B9453C3067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42B0EB-BD75-4876-8842-F7195824F3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8CEB42-E43E-4584-89F9-CA30CF9A606C}"/>
              </a:ext>
            </a:extLst>
          </p:cNvPr>
          <p:cNvSpPr>
            <a:spLocks noGrp="1"/>
          </p:cNvSpPr>
          <p:nvPr>
            <p:ph type="dt" sz="half" idx="10"/>
          </p:nvPr>
        </p:nvSpPr>
        <p:spPr/>
        <p:txBody>
          <a:bodyPr/>
          <a:lstStyle/>
          <a:p>
            <a:fld id="{8CD9E480-2D01-4902-BA1F-68BC7DB4A9F6}" type="datetimeFigureOut">
              <a:rPr lang="en-US" smtClean="0"/>
              <a:t>12/8/2021</a:t>
            </a:fld>
            <a:endParaRPr lang="en-US"/>
          </a:p>
        </p:txBody>
      </p:sp>
      <p:sp>
        <p:nvSpPr>
          <p:cNvPr id="5" name="Footer Placeholder 4">
            <a:extLst>
              <a:ext uri="{FF2B5EF4-FFF2-40B4-BE49-F238E27FC236}">
                <a16:creationId xmlns:a16="http://schemas.microsoft.com/office/drawing/2014/main" id="{4EAC4331-DF3C-4D97-BBE6-81538DF9B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1B08F-7AAC-4FA7-B407-A602F7647008}"/>
              </a:ext>
            </a:extLst>
          </p:cNvPr>
          <p:cNvSpPr>
            <a:spLocks noGrp="1"/>
          </p:cNvSpPr>
          <p:nvPr>
            <p:ph type="sldNum" sz="quarter" idx="12"/>
          </p:nvPr>
        </p:nvSpPr>
        <p:spPr/>
        <p:txBody>
          <a:bodyPr/>
          <a:lstStyle/>
          <a:p>
            <a:fld id="{FD48EFA5-C6A3-4FBE-A805-5545D0C30987}" type="slidenum">
              <a:rPr lang="en-US" smtClean="0"/>
              <a:t>‹#›</a:t>
            </a:fld>
            <a:endParaRPr lang="en-US"/>
          </a:p>
        </p:txBody>
      </p:sp>
    </p:spTree>
    <p:extLst>
      <p:ext uri="{BB962C8B-B14F-4D97-AF65-F5344CB8AC3E}">
        <p14:creationId xmlns:p14="http://schemas.microsoft.com/office/powerpoint/2010/main" val="405187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98F1-1687-43C3-9C16-E66574393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9AADD-1A77-4FF3-9472-FAF907BC35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BC4D5B-164B-42E4-B814-8A39E0F1CC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9A74D5-6FD3-4FB9-B264-FFF68EF76963}"/>
              </a:ext>
            </a:extLst>
          </p:cNvPr>
          <p:cNvSpPr>
            <a:spLocks noGrp="1"/>
          </p:cNvSpPr>
          <p:nvPr>
            <p:ph type="dt" sz="half" idx="10"/>
          </p:nvPr>
        </p:nvSpPr>
        <p:spPr/>
        <p:txBody>
          <a:bodyPr/>
          <a:lstStyle/>
          <a:p>
            <a:fld id="{8CD9E480-2D01-4902-BA1F-68BC7DB4A9F6}" type="datetimeFigureOut">
              <a:rPr lang="en-US" smtClean="0"/>
              <a:t>12/8/2021</a:t>
            </a:fld>
            <a:endParaRPr lang="en-US"/>
          </a:p>
        </p:txBody>
      </p:sp>
      <p:sp>
        <p:nvSpPr>
          <p:cNvPr id="6" name="Footer Placeholder 5">
            <a:extLst>
              <a:ext uri="{FF2B5EF4-FFF2-40B4-BE49-F238E27FC236}">
                <a16:creationId xmlns:a16="http://schemas.microsoft.com/office/drawing/2014/main" id="{418C0E5C-B1A6-4E70-AF60-B559518C9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C51E1-22A3-4826-89E3-201D880CDC61}"/>
              </a:ext>
            </a:extLst>
          </p:cNvPr>
          <p:cNvSpPr>
            <a:spLocks noGrp="1"/>
          </p:cNvSpPr>
          <p:nvPr>
            <p:ph type="sldNum" sz="quarter" idx="12"/>
          </p:nvPr>
        </p:nvSpPr>
        <p:spPr/>
        <p:txBody>
          <a:bodyPr/>
          <a:lstStyle/>
          <a:p>
            <a:fld id="{FD48EFA5-C6A3-4FBE-A805-5545D0C30987}" type="slidenum">
              <a:rPr lang="en-US" smtClean="0"/>
              <a:t>‹#›</a:t>
            </a:fld>
            <a:endParaRPr lang="en-US"/>
          </a:p>
        </p:txBody>
      </p:sp>
    </p:spTree>
    <p:extLst>
      <p:ext uri="{BB962C8B-B14F-4D97-AF65-F5344CB8AC3E}">
        <p14:creationId xmlns:p14="http://schemas.microsoft.com/office/powerpoint/2010/main" val="8295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632E6-18EF-44DD-BF19-B7308FADEE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183A6E-80FC-42EE-83A4-413CE1D6C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8F3283-26FB-4E1D-86BD-1C1B679DC2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11959E-7514-4D45-B510-EC318D1BC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B82E84-3E6F-4791-B1AF-A2B2ACA723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1E901-2D2A-4DD7-AD7D-20D6F2C55D48}"/>
              </a:ext>
            </a:extLst>
          </p:cNvPr>
          <p:cNvSpPr>
            <a:spLocks noGrp="1"/>
          </p:cNvSpPr>
          <p:nvPr>
            <p:ph type="dt" sz="half" idx="10"/>
          </p:nvPr>
        </p:nvSpPr>
        <p:spPr/>
        <p:txBody>
          <a:bodyPr/>
          <a:lstStyle/>
          <a:p>
            <a:fld id="{8CD9E480-2D01-4902-BA1F-68BC7DB4A9F6}" type="datetimeFigureOut">
              <a:rPr lang="en-US" smtClean="0"/>
              <a:t>12/8/2021</a:t>
            </a:fld>
            <a:endParaRPr lang="en-US"/>
          </a:p>
        </p:txBody>
      </p:sp>
      <p:sp>
        <p:nvSpPr>
          <p:cNvPr id="8" name="Footer Placeholder 7">
            <a:extLst>
              <a:ext uri="{FF2B5EF4-FFF2-40B4-BE49-F238E27FC236}">
                <a16:creationId xmlns:a16="http://schemas.microsoft.com/office/drawing/2014/main" id="{083F88AE-28DF-4EA5-A268-FBC5E225A5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EAD6AD-51B8-485A-BAEF-117AD618932E}"/>
              </a:ext>
            </a:extLst>
          </p:cNvPr>
          <p:cNvSpPr>
            <a:spLocks noGrp="1"/>
          </p:cNvSpPr>
          <p:nvPr>
            <p:ph type="sldNum" sz="quarter" idx="12"/>
          </p:nvPr>
        </p:nvSpPr>
        <p:spPr/>
        <p:txBody>
          <a:bodyPr/>
          <a:lstStyle/>
          <a:p>
            <a:fld id="{FD48EFA5-C6A3-4FBE-A805-5545D0C30987}" type="slidenum">
              <a:rPr lang="en-US" smtClean="0"/>
              <a:t>‹#›</a:t>
            </a:fld>
            <a:endParaRPr lang="en-US"/>
          </a:p>
        </p:txBody>
      </p:sp>
    </p:spTree>
    <p:extLst>
      <p:ext uri="{BB962C8B-B14F-4D97-AF65-F5344CB8AC3E}">
        <p14:creationId xmlns:p14="http://schemas.microsoft.com/office/powerpoint/2010/main" val="166272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4480-AC00-4E80-B104-7F486ED41D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6F35B-6EB8-4D4B-A606-7A401ED2F0C2}"/>
              </a:ext>
            </a:extLst>
          </p:cNvPr>
          <p:cNvSpPr>
            <a:spLocks noGrp="1"/>
          </p:cNvSpPr>
          <p:nvPr>
            <p:ph type="dt" sz="half" idx="10"/>
          </p:nvPr>
        </p:nvSpPr>
        <p:spPr/>
        <p:txBody>
          <a:bodyPr/>
          <a:lstStyle/>
          <a:p>
            <a:fld id="{8CD9E480-2D01-4902-BA1F-68BC7DB4A9F6}" type="datetimeFigureOut">
              <a:rPr lang="en-US" smtClean="0"/>
              <a:t>12/8/2021</a:t>
            </a:fld>
            <a:endParaRPr lang="en-US"/>
          </a:p>
        </p:txBody>
      </p:sp>
      <p:sp>
        <p:nvSpPr>
          <p:cNvPr id="4" name="Footer Placeholder 3">
            <a:extLst>
              <a:ext uri="{FF2B5EF4-FFF2-40B4-BE49-F238E27FC236}">
                <a16:creationId xmlns:a16="http://schemas.microsoft.com/office/drawing/2014/main" id="{A09B4EE1-57AE-4C28-8BB7-93E9C33D9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12992-C8CC-4EA9-808E-5A08A0914AC9}"/>
              </a:ext>
            </a:extLst>
          </p:cNvPr>
          <p:cNvSpPr>
            <a:spLocks noGrp="1"/>
          </p:cNvSpPr>
          <p:nvPr>
            <p:ph type="sldNum" sz="quarter" idx="12"/>
          </p:nvPr>
        </p:nvSpPr>
        <p:spPr/>
        <p:txBody>
          <a:bodyPr/>
          <a:lstStyle/>
          <a:p>
            <a:fld id="{FD48EFA5-C6A3-4FBE-A805-5545D0C30987}" type="slidenum">
              <a:rPr lang="en-US" smtClean="0"/>
              <a:t>‹#›</a:t>
            </a:fld>
            <a:endParaRPr lang="en-US"/>
          </a:p>
        </p:txBody>
      </p:sp>
    </p:spTree>
    <p:extLst>
      <p:ext uri="{BB962C8B-B14F-4D97-AF65-F5344CB8AC3E}">
        <p14:creationId xmlns:p14="http://schemas.microsoft.com/office/powerpoint/2010/main" val="68464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CD1684-9C1E-4A36-AC1F-90E1482B4246}"/>
              </a:ext>
            </a:extLst>
          </p:cNvPr>
          <p:cNvSpPr>
            <a:spLocks noGrp="1"/>
          </p:cNvSpPr>
          <p:nvPr>
            <p:ph type="dt" sz="half" idx="10"/>
          </p:nvPr>
        </p:nvSpPr>
        <p:spPr/>
        <p:txBody>
          <a:bodyPr/>
          <a:lstStyle/>
          <a:p>
            <a:fld id="{8CD9E480-2D01-4902-BA1F-68BC7DB4A9F6}" type="datetimeFigureOut">
              <a:rPr lang="en-US" smtClean="0"/>
              <a:t>12/8/2021</a:t>
            </a:fld>
            <a:endParaRPr lang="en-US"/>
          </a:p>
        </p:txBody>
      </p:sp>
      <p:sp>
        <p:nvSpPr>
          <p:cNvPr id="3" name="Footer Placeholder 2">
            <a:extLst>
              <a:ext uri="{FF2B5EF4-FFF2-40B4-BE49-F238E27FC236}">
                <a16:creationId xmlns:a16="http://schemas.microsoft.com/office/drawing/2014/main" id="{380317FA-5E10-4D47-9CC0-BDEA994EED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F3367D-1556-4775-97E6-927A73FF66CA}"/>
              </a:ext>
            </a:extLst>
          </p:cNvPr>
          <p:cNvSpPr>
            <a:spLocks noGrp="1"/>
          </p:cNvSpPr>
          <p:nvPr>
            <p:ph type="sldNum" sz="quarter" idx="12"/>
          </p:nvPr>
        </p:nvSpPr>
        <p:spPr/>
        <p:txBody>
          <a:bodyPr/>
          <a:lstStyle/>
          <a:p>
            <a:fld id="{FD48EFA5-C6A3-4FBE-A805-5545D0C30987}" type="slidenum">
              <a:rPr lang="en-US" smtClean="0"/>
              <a:t>‹#›</a:t>
            </a:fld>
            <a:endParaRPr lang="en-US"/>
          </a:p>
        </p:txBody>
      </p:sp>
    </p:spTree>
    <p:extLst>
      <p:ext uri="{BB962C8B-B14F-4D97-AF65-F5344CB8AC3E}">
        <p14:creationId xmlns:p14="http://schemas.microsoft.com/office/powerpoint/2010/main" val="114311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78E6-A7B4-4FFC-8FFF-B61097597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5C75E2-58A9-46C1-BC9A-AA74E53BF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4EA60D-D809-453A-B43E-8C251D691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DBD587-8110-4717-8582-9F635F88E100}"/>
              </a:ext>
            </a:extLst>
          </p:cNvPr>
          <p:cNvSpPr>
            <a:spLocks noGrp="1"/>
          </p:cNvSpPr>
          <p:nvPr>
            <p:ph type="dt" sz="half" idx="10"/>
          </p:nvPr>
        </p:nvSpPr>
        <p:spPr/>
        <p:txBody>
          <a:bodyPr/>
          <a:lstStyle/>
          <a:p>
            <a:fld id="{8CD9E480-2D01-4902-BA1F-68BC7DB4A9F6}" type="datetimeFigureOut">
              <a:rPr lang="en-US" smtClean="0"/>
              <a:t>12/8/2021</a:t>
            </a:fld>
            <a:endParaRPr lang="en-US"/>
          </a:p>
        </p:txBody>
      </p:sp>
      <p:sp>
        <p:nvSpPr>
          <p:cNvPr id="6" name="Footer Placeholder 5">
            <a:extLst>
              <a:ext uri="{FF2B5EF4-FFF2-40B4-BE49-F238E27FC236}">
                <a16:creationId xmlns:a16="http://schemas.microsoft.com/office/drawing/2014/main" id="{C447BE42-F4DC-4A78-A428-0D7C1F2D10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BD221-E4A7-4F64-883E-082B1760CB4D}"/>
              </a:ext>
            </a:extLst>
          </p:cNvPr>
          <p:cNvSpPr>
            <a:spLocks noGrp="1"/>
          </p:cNvSpPr>
          <p:nvPr>
            <p:ph type="sldNum" sz="quarter" idx="12"/>
          </p:nvPr>
        </p:nvSpPr>
        <p:spPr/>
        <p:txBody>
          <a:bodyPr/>
          <a:lstStyle/>
          <a:p>
            <a:fld id="{FD48EFA5-C6A3-4FBE-A805-5545D0C30987}" type="slidenum">
              <a:rPr lang="en-US" smtClean="0"/>
              <a:t>‹#›</a:t>
            </a:fld>
            <a:endParaRPr lang="en-US"/>
          </a:p>
        </p:txBody>
      </p:sp>
    </p:spTree>
    <p:extLst>
      <p:ext uri="{BB962C8B-B14F-4D97-AF65-F5344CB8AC3E}">
        <p14:creationId xmlns:p14="http://schemas.microsoft.com/office/powerpoint/2010/main" val="140489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FE81-50C6-4AD3-910B-0932C29941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6A1024-19A6-4F7C-B321-31EA08CCF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9D52DB-F3E5-49C8-A232-54D8A3B2D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42B09-8602-4F7D-89BF-0F18DF6C15A3}"/>
              </a:ext>
            </a:extLst>
          </p:cNvPr>
          <p:cNvSpPr>
            <a:spLocks noGrp="1"/>
          </p:cNvSpPr>
          <p:nvPr>
            <p:ph type="dt" sz="half" idx="10"/>
          </p:nvPr>
        </p:nvSpPr>
        <p:spPr/>
        <p:txBody>
          <a:bodyPr/>
          <a:lstStyle/>
          <a:p>
            <a:fld id="{8CD9E480-2D01-4902-BA1F-68BC7DB4A9F6}" type="datetimeFigureOut">
              <a:rPr lang="en-US" smtClean="0"/>
              <a:t>12/8/2021</a:t>
            </a:fld>
            <a:endParaRPr lang="en-US"/>
          </a:p>
        </p:txBody>
      </p:sp>
      <p:sp>
        <p:nvSpPr>
          <p:cNvPr id="6" name="Footer Placeholder 5">
            <a:extLst>
              <a:ext uri="{FF2B5EF4-FFF2-40B4-BE49-F238E27FC236}">
                <a16:creationId xmlns:a16="http://schemas.microsoft.com/office/drawing/2014/main" id="{B8E2976F-BAA0-42E5-AA97-608E029AD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3E4EC-E5F0-4678-8859-36DECA8C2D31}"/>
              </a:ext>
            </a:extLst>
          </p:cNvPr>
          <p:cNvSpPr>
            <a:spLocks noGrp="1"/>
          </p:cNvSpPr>
          <p:nvPr>
            <p:ph type="sldNum" sz="quarter" idx="12"/>
          </p:nvPr>
        </p:nvSpPr>
        <p:spPr/>
        <p:txBody>
          <a:bodyPr/>
          <a:lstStyle/>
          <a:p>
            <a:fld id="{FD48EFA5-C6A3-4FBE-A805-5545D0C30987}" type="slidenum">
              <a:rPr lang="en-US" smtClean="0"/>
              <a:t>‹#›</a:t>
            </a:fld>
            <a:endParaRPr lang="en-US"/>
          </a:p>
        </p:txBody>
      </p:sp>
    </p:spTree>
    <p:extLst>
      <p:ext uri="{BB962C8B-B14F-4D97-AF65-F5344CB8AC3E}">
        <p14:creationId xmlns:p14="http://schemas.microsoft.com/office/powerpoint/2010/main" val="419512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FC5B06-7ECE-44A1-980A-44A590A579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75E271-9147-4096-AEF8-E35479D94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E9FF1-57AE-430E-BA44-C17072E1C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9E480-2D01-4902-BA1F-68BC7DB4A9F6}" type="datetimeFigureOut">
              <a:rPr lang="en-US" smtClean="0"/>
              <a:t>12/8/2021</a:t>
            </a:fld>
            <a:endParaRPr lang="en-US"/>
          </a:p>
        </p:txBody>
      </p:sp>
      <p:sp>
        <p:nvSpPr>
          <p:cNvPr id="5" name="Footer Placeholder 4">
            <a:extLst>
              <a:ext uri="{FF2B5EF4-FFF2-40B4-BE49-F238E27FC236}">
                <a16:creationId xmlns:a16="http://schemas.microsoft.com/office/drawing/2014/main" id="{0A80BE04-04BE-49D3-A215-B7C43333D7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16BA75-9ED5-480F-9D37-B47EF45067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8EFA5-C6A3-4FBE-A805-5545D0C30987}" type="slidenum">
              <a:rPr lang="en-US" smtClean="0"/>
              <a:t>‹#›</a:t>
            </a:fld>
            <a:endParaRPr lang="en-US"/>
          </a:p>
        </p:txBody>
      </p:sp>
    </p:spTree>
    <p:extLst>
      <p:ext uri="{BB962C8B-B14F-4D97-AF65-F5344CB8AC3E}">
        <p14:creationId xmlns:p14="http://schemas.microsoft.com/office/powerpoint/2010/main" val="258933985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D7F1-049A-4039-AF55-89DD8DE33F7F}"/>
              </a:ext>
            </a:extLst>
          </p:cNvPr>
          <p:cNvSpPr>
            <a:spLocks noGrp="1"/>
          </p:cNvSpPr>
          <p:nvPr>
            <p:ph type="ctrTitle"/>
          </p:nvPr>
        </p:nvSpPr>
        <p:spPr/>
        <p:txBody>
          <a:bodyPr>
            <a:noAutofit/>
          </a:bodyPr>
          <a:lstStyle/>
          <a:p>
            <a:r>
              <a:rPr lang="en-US" sz="7200" dirty="0">
                <a:solidFill>
                  <a:srgbClr val="7030A0"/>
                </a:solidFill>
              </a:rPr>
              <a:t>Anxiety, Depression, and Suicidal Ideation During the Pandemic</a:t>
            </a:r>
          </a:p>
        </p:txBody>
      </p:sp>
      <p:sp>
        <p:nvSpPr>
          <p:cNvPr id="3" name="Subtitle 2">
            <a:extLst>
              <a:ext uri="{FF2B5EF4-FFF2-40B4-BE49-F238E27FC236}">
                <a16:creationId xmlns:a16="http://schemas.microsoft.com/office/drawing/2014/main" id="{6F0B21AC-6206-4C84-8E0A-1DF618D57F41}"/>
              </a:ext>
            </a:extLst>
          </p:cNvPr>
          <p:cNvSpPr>
            <a:spLocks noGrp="1"/>
          </p:cNvSpPr>
          <p:nvPr>
            <p:ph type="subTitle" idx="1"/>
          </p:nvPr>
        </p:nvSpPr>
        <p:spPr/>
        <p:txBody>
          <a:bodyPr>
            <a:normAutofit/>
          </a:bodyPr>
          <a:lstStyle/>
          <a:p>
            <a:endParaRPr lang="en-US" dirty="0">
              <a:solidFill>
                <a:srgbClr val="0070C0"/>
              </a:solidFill>
            </a:endParaRPr>
          </a:p>
          <a:p>
            <a:r>
              <a:rPr lang="en-US" dirty="0">
                <a:solidFill>
                  <a:srgbClr val="00B050"/>
                </a:solidFill>
              </a:rPr>
              <a:t>Presented by Lisa Helsen</a:t>
            </a:r>
          </a:p>
          <a:p>
            <a:r>
              <a:rPr lang="en-US" dirty="0">
                <a:solidFill>
                  <a:srgbClr val="00B050"/>
                </a:solidFill>
              </a:rPr>
              <a:t>December 9</a:t>
            </a:r>
            <a:r>
              <a:rPr lang="en-US" baseline="30000" dirty="0">
                <a:solidFill>
                  <a:srgbClr val="00B050"/>
                </a:solidFill>
              </a:rPr>
              <a:t>th</a:t>
            </a:r>
            <a:r>
              <a:rPr lang="en-US" dirty="0">
                <a:solidFill>
                  <a:srgbClr val="00B050"/>
                </a:solidFill>
              </a:rPr>
              <a:t>, 2021</a:t>
            </a:r>
          </a:p>
        </p:txBody>
      </p:sp>
    </p:spTree>
    <p:extLst>
      <p:ext uri="{BB962C8B-B14F-4D97-AF65-F5344CB8AC3E}">
        <p14:creationId xmlns:p14="http://schemas.microsoft.com/office/powerpoint/2010/main" val="218260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026F-31D9-4A37-8BCE-946C353BD139}"/>
              </a:ext>
            </a:extLst>
          </p:cNvPr>
          <p:cNvSpPr>
            <a:spLocks noGrp="1"/>
          </p:cNvSpPr>
          <p:nvPr>
            <p:ph type="title"/>
          </p:nvPr>
        </p:nvSpPr>
        <p:spPr/>
        <p:txBody>
          <a:bodyPr>
            <a:noAutofit/>
          </a:bodyPr>
          <a:lstStyle/>
          <a:p>
            <a:r>
              <a:rPr lang="en-US" sz="6000" b="1" dirty="0">
                <a:solidFill>
                  <a:srgbClr val="00B050"/>
                </a:solidFill>
              </a:rPr>
              <a:t>Follow their lead, and know when to take a break:</a:t>
            </a:r>
            <a:endParaRPr lang="en-US" sz="6000" dirty="0">
              <a:solidFill>
                <a:srgbClr val="00B050"/>
              </a:solidFill>
            </a:endParaRPr>
          </a:p>
        </p:txBody>
      </p:sp>
      <p:sp>
        <p:nvSpPr>
          <p:cNvPr id="3" name="Content Placeholder 2">
            <a:extLst>
              <a:ext uri="{FF2B5EF4-FFF2-40B4-BE49-F238E27FC236}">
                <a16:creationId xmlns:a16="http://schemas.microsoft.com/office/drawing/2014/main" id="{CACE409D-9353-4F22-9077-02CFB53338EB}"/>
              </a:ext>
            </a:extLst>
          </p:cNvPr>
          <p:cNvSpPr>
            <a:spLocks noGrp="1"/>
          </p:cNvSpPr>
          <p:nvPr>
            <p:ph idx="1"/>
          </p:nvPr>
        </p:nvSpPr>
        <p:spPr>
          <a:xfrm>
            <a:off x="974124" y="2369322"/>
            <a:ext cx="10515600" cy="4351338"/>
          </a:xfrm>
        </p:spPr>
        <p:txBody>
          <a:bodyPr/>
          <a:lstStyle/>
          <a:p>
            <a:r>
              <a:rPr lang="en-US" dirty="0"/>
              <a:t>This is a tough conversation to have, so make sure the other person knows they can stop if it feels like talking about it is too hard for them at the moment.</a:t>
            </a:r>
          </a:p>
          <a:p>
            <a:r>
              <a:rPr lang="en-US" dirty="0"/>
              <a:t>“Are you okay with continuing to talk about this?”</a:t>
            </a:r>
          </a:p>
          <a:p>
            <a:r>
              <a:rPr lang="en-US" dirty="0"/>
              <a:t>“I want to support you, and I’ll be here if you want to talk more later.”</a:t>
            </a:r>
          </a:p>
          <a:p>
            <a:endParaRPr lang="en-US" dirty="0"/>
          </a:p>
        </p:txBody>
      </p:sp>
    </p:spTree>
    <p:extLst>
      <p:ext uri="{BB962C8B-B14F-4D97-AF65-F5344CB8AC3E}">
        <p14:creationId xmlns:p14="http://schemas.microsoft.com/office/powerpoint/2010/main" val="221798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2E3F4-9AF5-4D44-8E76-2F1190A297CF}"/>
              </a:ext>
            </a:extLst>
          </p:cNvPr>
          <p:cNvSpPr>
            <a:spLocks noGrp="1"/>
          </p:cNvSpPr>
          <p:nvPr>
            <p:ph type="title"/>
          </p:nvPr>
        </p:nvSpPr>
        <p:spPr/>
        <p:txBody>
          <a:bodyPr>
            <a:noAutofit/>
          </a:bodyPr>
          <a:lstStyle/>
          <a:p>
            <a:r>
              <a:rPr lang="en-US" sz="6000" b="1" dirty="0">
                <a:solidFill>
                  <a:srgbClr val="00B050"/>
                </a:solidFill>
              </a:rPr>
              <a:t>How to suggest they could benefit from professional help:</a:t>
            </a:r>
            <a:endParaRPr lang="en-US" sz="6000" dirty="0">
              <a:solidFill>
                <a:srgbClr val="00B050"/>
              </a:solidFill>
            </a:endParaRPr>
          </a:p>
        </p:txBody>
      </p:sp>
      <p:sp>
        <p:nvSpPr>
          <p:cNvPr id="3" name="Content Placeholder 2">
            <a:extLst>
              <a:ext uri="{FF2B5EF4-FFF2-40B4-BE49-F238E27FC236}">
                <a16:creationId xmlns:a16="http://schemas.microsoft.com/office/drawing/2014/main" id="{2013756F-DBA5-427F-B345-36EA07473660}"/>
              </a:ext>
            </a:extLst>
          </p:cNvPr>
          <p:cNvSpPr>
            <a:spLocks noGrp="1"/>
          </p:cNvSpPr>
          <p:nvPr>
            <p:ph idx="1"/>
          </p:nvPr>
        </p:nvSpPr>
        <p:spPr>
          <a:noFill/>
        </p:spPr>
        <p:txBody>
          <a:bodyPr>
            <a:normAutofit fontScale="92500" lnSpcReduction="10000"/>
          </a:bodyPr>
          <a:lstStyle/>
          <a:p>
            <a:r>
              <a:rPr lang="en-US" dirty="0"/>
              <a:t>You are being a great person in having this supportive conversation – but you’re not a mental health professional. If the person you care about has told you they’re thinking of suicide, it’s a warning sign that they should speak with a mental health professional. Here’s how you can broach the subject.</a:t>
            </a:r>
          </a:p>
          <a:p>
            <a:r>
              <a:rPr lang="en-US" dirty="0"/>
              <a:t>“I hear you that you’re struggling, and I think it would really be helpful for you to talk to someone who can help you get through this.”</a:t>
            </a:r>
          </a:p>
          <a:p>
            <a:r>
              <a:rPr lang="en-US" dirty="0"/>
              <a:t>“You know, therapy isn’t just for serious, “clinical” problems. It can help any of us process any challenges we’re facing – and we all face serious stuff sometimes.”</a:t>
            </a:r>
          </a:p>
          <a:p>
            <a:r>
              <a:rPr lang="en-US" dirty="0"/>
              <a:t>“I really think talking to someone can help you gain some perspective, and keep things from getting worse.”</a:t>
            </a:r>
          </a:p>
          <a:p>
            <a:endParaRPr lang="en-US" dirty="0"/>
          </a:p>
        </p:txBody>
      </p:sp>
    </p:spTree>
    <p:extLst>
      <p:ext uri="{BB962C8B-B14F-4D97-AF65-F5344CB8AC3E}">
        <p14:creationId xmlns:p14="http://schemas.microsoft.com/office/powerpoint/2010/main" val="151587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EF21-E301-4EAA-8AF2-213A51CB22F3}"/>
              </a:ext>
            </a:extLst>
          </p:cNvPr>
          <p:cNvSpPr>
            <a:spLocks noGrp="1"/>
          </p:cNvSpPr>
          <p:nvPr>
            <p:ph type="title"/>
          </p:nvPr>
        </p:nvSpPr>
        <p:spPr/>
        <p:txBody>
          <a:bodyPr>
            <a:normAutofit/>
          </a:bodyPr>
          <a:lstStyle/>
          <a:p>
            <a:r>
              <a:rPr lang="en-US" sz="6000" b="1" dirty="0">
                <a:solidFill>
                  <a:srgbClr val="00B050"/>
                </a:solidFill>
              </a:rPr>
              <a:t>Help them connect:</a:t>
            </a:r>
            <a:endParaRPr lang="en-US" sz="6000" dirty="0">
              <a:solidFill>
                <a:srgbClr val="00B050"/>
              </a:solidFill>
            </a:endParaRPr>
          </a:p>
        </p:txBody>
      </p:sp>
      <p:sp>
        <p:nvSpPr>
          <p:cNvPr id="3" name="Content Placeholder 2">
            <a:extLst>
              <a:ext uri="{FF2B5EF4-FFF2-40B4-BE49-F238E27FC236}">
                <a16:creationId xmlns:a16="http://schemas.microsoft.com/office/drawing/2014/main" id="{D046419F-1E15-49AE-B93F-E8A399C9D916}"/>
              </a:ext>
            </a:extLst>
          </p:cNvPr>
          <p:cNvSpPr>
            <a:spLocks noGrp="1"/>
          </p:cNvSpPr>
          <p:nvPr>
            <p:ph idx="1"/>
          </p:nvPr>
        </p:nvSpPr>
        <p:spPr/>
        <p:txBody>
          <a:bodyPr/>
          <a:lstStyle/>
          <a:p>
            <a:r>
              <a:rPr lang="en-US" dirty="0"/>
              <a:t>Sometimes making that first moment of contact to professional help can be the hardest. Offer to help them connect in whatever way you’re comfortable with.</a:t>
            </a:r>
          </a:p>
          <a:p>
            <a:r>
              <a:rPr lang="en-US" dirty="0"/>
              <a:t>“I could call your insurance with you, or go online to </a:t>
            </a:r>
            <a:r>
              <a:rPr lang="en-US" dirty="0">
                <a:hlinkClick r:id="rId2">
                  <a:extLst>
                    <a:ext uri="{A12FA001-AC4F-418D-AE19-62706E023703}">
                      <ahyp:hlinkClr xmlns:ahyp="http://schemas.microsoft.com/office/drawing/2018/hyperlinkcolor" val="tx"/>
                    </a:ext>
                  </a:extLst>
                </a:hlinkClick>
              </a:rPr>
              <a:t>find a mental health professional or substance use program</a:t>
            </a:r>
            <a:r>
              <a:rPr lang="en-US" dirty="0"/>
              <a:t>. Or I could sit with you while you do it. We can figure it out together.”</a:t>
            </a:r>
          </a:p>
          <a:p>
            <a:r>
              <a:rPr lang="en-US" dirty="0"/>
              <a:t>“I could drive or walk you to your appointment. Then we could have coffee afterwards.”</a:t>
            </a:r>
          </a:p>
          <a:p>
            <a:endParaRPr lang="en-US" dirty="0"/>
          </a:p>
        </p:txBody>
      </p:sp>
    </p:spTree>
    <p:extLst>
      <p:ext uri="{BB962C8B-B14F-4D97-AF65-F5344CB8AC3E}">
        <p14:creationId xmlns:p14="http://schemas.microsoft.com/office/powerpoint/2010/main" val="284174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7A6B-7E40-4FB0-8A54-90807146F51C}"/>
              </a:ext>
            </a:extLst>
          </p:cNvPr>
          <p:cNvSpPr>
            <a:spLocks noGrp="1"/>
          </p:cNvSpPr>
          <p:nvPr>
            <p:ph type="title"/>
          </p:nvPr>
        </p:nvSpPr>
        <p:spPr/>
        <p:txBody>
          <a:bodyPr>
            <a:normAutofit/>
          </a:bodyPr>
          <a:lstStyle/>
          <a:p>
            <a:r>
              <a:rPr lang="en-US" sz="6000" b="1" dirty="0">
                <a:solidFill>
                  <a:srgbClr val="00B050"/>
                </a:solidFill>
              </a:rPr>
              <a:t>What if they refuse?</a:t>
            </a:r>
            <a:endParaRPr lang="en-US" sz="6000" dirty="0">
              <a:solidFill>
                <a:srgbClr val="00B050"/>
              </a:solidFill>
            </a:endParaRPr>
          </a:p>
        </p:txBody>
      </p:sp>
      <p:sp>
        <p:nvSpPr>
          <p:cNvPr id="3" name="Content Placeholder 2">
            <a:extLst>
              <a:ext uri="{FF2B5EF4-FFF2-40B4-BE49-F238E27FC236}">
                <a16:creationId xmlns:a16="http://schemas.microsoft.com/office/drawing/2014/main" id="{1CD9CB3A-B888-4B3D-835B-6AA81FC9AF2A}"/>
              </a:ext>
            </a:extLst>
          </p:cNvPr>
          <p:cNvSpPr>
            <a:spLocks noGrp="1"/>
          </p:cNvSpPr>
          <p:nvPr>
            <p:ph idx="1"/>
          </p:nvPr>
        </p:nvSpPr>
        <p:spPr/>
        <p:txBody>
          <a:bodyPr/>
          <a:lstStyle/>
          <a:p>
            <a:r>
              <a:rPr lang="en-US" dirty="0"/>
              <a:t>Not everyone is ready right away. If someone you know is struggling refuses your suggestion of professional help (and if they aren’t in immediate danger, i.e. that they are not presently self-harming or about to), be patient and don’t push too hard.</a:t>
            </a:r>
          </a:p>
          <a:p>
            <a:r>
              <a:rPr lang="en-US" dirty="0"/>
              <a:t>“It’s okay that it doesn’t sound like you’re ready yet. I really hope you’ll think about it. Just let me know if you change your mind, and I can help you connect with someone.”</a:t>
            </a:r>
          </a:p>
          <a:p>
            <a:r>
              <a:rPr lang="en-US" dirty="0"/>
              <a:t>“I know you’re going through a lot, and I really believe it can make a big difference for your life, and your health. Just consider it for later, and know I’m here to help.”</a:t>
            </a:r>
          </a:p>
          <a:p>
            <a:endParaRPr lang="en-US" dirty="0"/>
          </a:p>
        </p:txBody>
      </p:sp>
    </p:spTree>
    <p:extLst>
      <p:ext uri="{BB962C8B-B14F-4D97-AF65-F5344CB8AC3E}">
        <p14:creationId xmlns:p14="http://schemas.microsoft.com/office/powerpoint/2010/main" val="405647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E737-1542-4057-95E6-86E282112ED7}"/>
              </a:ext>
            </a:extLst>
          </p:cNvPr>
          <p:cNvSpPr>
            <a:spLocks noGrp="1"/>
          </p:cNvSpPr>
          <p:nvPr>
            <p:ph type="title"/>
          </p:nvPr>
        </p:nvSpPr>
        <p:spPr/>
        <p:txBody>
          <a:bodyPr/>
          <a:lstStyle/>
          <a:p>
            <a:r>
              <a:rPr lang="en-US" b="1" dirty="0"/>
              <a:t> </a:t>
            </a:r>
            <a:r>
              <a:rPr lang="en-US" sz="6000" b="1" dirty="0">
                <a:solidFill>
                  <a:srgbClr val="00B050"/>
                </a:solidFill>
              </a:rPr>
              <a:t>If they’re in immediate danger:</a:t>
            </a:r>
            <a:endParaRPr lang="en-US" sz="6000" dirty="0">
              <a:solidFill>
                <a:srgbClr val="00B050"/>
              </a:solidFill>
            </a:endParaRPr>
          </a:p>
        </p:txBody>
      </p:sp>
      <p:sp>
        <p:nvSpPr>
          <p:cNvPr id="3" name="Content Placeholder 2">
            <a:extLst>
              <a:ext uri="{FF2B5EF4-FFF2-40B4-BE49-F238E27FC236}">
                <a16:creationId xmlns:a16="http://schemas.microsoft.com/office/drawing/2014/main" id="{ACCE6157-0909-4C7B-ABC5-4A730D72118E}"/>
              </a:ext>
            </a:extLst>
          </p:cNvPr>
          <p:cNvSpPr>
            <a:spLocks noGrp="1"/>
          </p:cNvSpPr>
          <p:nvPr>
            <p:ph idx="1"/>
          </p:nvPr>
        </p:nvSpPr>
        <p:spPr/>
        <p:txBody>
          <a:bodyPr/>
          <a:lstStyle/>
          <a:p>
            <a:r>
              <a:rPr lang="en-US" dirty="0"/>
              <a:t>Stay with them</a:t>
            </a:r>
          </a:p>
          <a:p>
            <a:r>
              <a:rPr lang="en-US" dirty="0"/>
              <a:t>Help them remove lethal means</a:t>
            </a:r>
          </a:p>
          <a:p>
            <a:r>
              <a:rPr lang="en-US" dirty="0"/>
              <a:t>Call the </a:t>
            </a:r>
            <a:r>
              <a:rPr lang="en-US" dirty="0">
                <a:solidFill>
                  <a:srgbClr val="FF0000"/>
                </a:solidFill>
                <a:hlinkClick r:id="rId2">
                  <a:extLst>
                    <a:ext uri="{A12FA001-AC4F-418D-AE19-62706E023703}">
                      <ahyp:hlinkClr xmlns:ahyp="http://schemas.microsoft.com/office/drawing/2018/hyperlinkcolor" val="tx"/>
                    </a:ext>
                  </a:extLst>
                </a:hlinkClick>
              </a:rPr>
              <a:t>National Suicide Prevention Lifeline</a:t>
            </a:r>
            <a:r>
              <a:rPr lang="en-US" dirty="0">
                <a:solidFill>
                  <a:srgbClr val="FF0000"/>
                </a:solidFill>
              </a:rPr>
              <a:t>: </a:t>
            </a:r>
            <a:r>
              <a:rPr lang="en-US" dirty="0">
                <a:solidFill>
                  <a:srgbClr val="FF0000"/>
                </a:solidFill>
                <a:hlinkClick r:id="rId2">
                  <a:extLst>
                    <a:ext uri="{A12FA001-AC4F-418D-AE19-62706E023703}">
                      <ahyp:hlinkClr xmlns:ahyp="http://schemas.microsoft.com/office/drawing/2018/hyperlinkcolor" val="tx"/>
                    </a:ext>
                  </a:extLst>
                </a:hlinkClick>
              </a:rPr>
              <a:t>1-800-273-8255</a:t>
            </a:r>
            <a:endParaRPr lang="en-US" dirty="0">
              <a:solidFill>
                <a:srgbClr val="FF0000"/>
              </a:solidFill>
            </a:endParaRPr>
          </a:p>
          <a:p>
            <a:r>
              <a:rPr lang="en-US" dirty="0"/>
              <a:t>Text TALK to </a:t>
            </a:r>
            <a:r>
              <a:rPr lang="en-US" dirty="0">
                <a:solidFill>
                  <a:srgbClr val="FF0000"/>
                </a:solidFill>
                <a:hlinkClick r:id="rId2">
                  <a:extLst>
                    <a:ext uri="{A12FA001-AC4F-418D-AE19-62706E023703}">
                      <ahyp:hlinkClr xmlns:ahyp="http://schemas.microsoft.com/office/drawing/2018/hyperlinkcolor" val="tx"/>
                    </a:ext>
                  </a:extLst>
                </a:hlinkClick>
              </a:rPr>
              <a:t>741741</a:t>
            </a:r>
            <a:r>
              <a:rPr lang="en-US" dirty="0"/>
              <a:t>to text with a trained crisis counselor from the </a:t>
            </a:r>
            <a:r>
              <a:rPr lang="en-US" dirty="0">
                <a:solidFill>
                  <a:srgbClr val="FF0000"/>
                </a:solidFill>
                <a:hlinkClick r:id="rId2">
                  <a:extLst>
                    <a:ext uri="{A12FA001-AC4F-418D-AE19-62706E023703}">
                      <ahyp:hlinkClr xmlns:ahyp="http://schemas.microsoft.com/office/drawing/2018/hyperlinkcolor" val="tx"/>
                    </a:ext>
                  </a:extLst>
                </a:hlinkClick>
              </a:rPr>
              <a:t>Crisis Text Line</a:t>
            </a:r>
            <a:r>
              <a:rPr lang="en-US" dirty="0"/>
              <a:t> for free, 24/7</a:t>
            </a:r>
          </a:p>
          <a:p>
            <a:r>
              <a:rPr lang="en-US" dirty="0"/>
              <a:t>Encourage them to seek help or to contact their doctor or therapist</a:t>
            </a:r>
          </a:p>
          <a:p>
            <a:endParaRPr lang="en-US" dirty="0"/>
          </a:p>
        </p:txBody>
      </p:sp>
    </p:spTree>
    <p:extLst>
      <p:ext uri="{BB962C8B-B14F-4D97-AF65-F5344CB8AC3E}">
        <p14:creationId xmlns:p14="http://schemas.microsoft.com/office/powerpoint/2010/main" val="270308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1D85-92B4-4B79-81F3-13C74B9E8ACD}"/>
              </a:ext>
            </a:extLst>
          </p:cNvPr>
          <p:cNvSpPr>
            <a:spLocks noGrp="1"/>
          </p:cNvSpPr>
          <p:nvPr>
            <p:ph type="title"/>
          </p:nvPr>
        </p:nvSpPr>
        <p:spPr/>
        <p:txBody>
          <a:bodyPr>
            <a:normAutofit/>
          </a:bodyPr>
          <a:lstStyle/>
          <a:p>
            <a:pPr algn="ctr"/>
            <a:r>
              <a:rPr lang="en-US" sz="7200" dirty="0">
                <a:solidFill>
                  <a:srgbClr val="7030A0"/>
                </a:solidFill>
              </a:rPr>
              <a:t>Mindfulness</a:t>
            </a:r>
            <a:r>
              <a:rPr lang="en-US" dirty="0"/>
              <a:t> </a:t>
            </a:r>
          </a:p>
        </p:txBody>
      </p:sp>
      <p:sp>
        <p:nvSpPr>
          <p:cNvPr id="3" name="Content Placeholder 2">
            <a:extLst>
              <a:ext uri="{FF2B5EF4-FFF2-40B4-BE49-F238E27FC236}">
                <a16:creationId xmlns:a16="http://schemas.microsoft.com/office/drawing/2014/main" id="{030291C5-74D0-44BA-B890-507659094A43}"/>
              </a:ext>
            </a:extLst>
          </p:cNvPr>
          <p:cNvSpPr>
            <a:spLocks noGrp="1"/>
          </p:cNvSpPr>
          <p:nvPr>
            <p:ph idx="1"/>
          </p:nvPr>
        </p:nvSpPr>
        <p:spPr/>
        <p:txBody>
          <a:bodyPr>
            <a:normAutofit fontScale="625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49D329B4-1E8A-4BE0-AB81-0FBD4AEB382F}"/>
              </a:ext>
            </a:extLst>
          </p:cNvPr>
          <p:cNvPicPr>
            <a:picLocks noChangeAspect="1"/>
          </p:cNvPicPr>
          <p:nvPr/>
        </p:nvPicPr>
        <p:blipFill>
          <a:blip r:embed="rId2"/>
          <a:stretch>
            <a:fillRect/>
          </a:stretch>
        </p:blipFill>
        <p:spPr>
          <a:xfrm>
            <a:off x="2052029" y="1494180"/>
            <a:ext cx="7865519" cy="5726097"/>
          </a:xfrm>
          <a:prstGeom prst="rect">
            <a:avLst/>
          </a:prstGeom>
        </p:spPr>
      </p:pic>
      <p:sp>
        <p:nvSpPr>
          <p:cNvPr id="5" name="Footer Placeholder 4">
            <a:extLst>
              <a:ext uri="{FF2B5EF4-FFF2-40B4-BE49-F238E27FC236}">
                <a16:creationId xmlns:a16="http://schemas.microsoft.com/office/drawing/2014/main" id="{9AD172FD-5578-4C7E-910A-5B3105F165D9}"/>
              </a:ext>
            </a:extLst>
          </p:cNvPr>
          <p:cNvSpPr>
            <a:spLocks noGrp="1"/>
          </p:cNvSpPr>
          <p:nvPr>
            <p:ph type="ftr" sz="quarter" idx="11"/>
          </p:nvPr>
        </p:nvSpPr>
        <p:spPr>
          <a:xfrm>
            <a:off x="7239000" y="6342191"/>
            <a:ext cx="4114800" cy="365125"/>
          </a:xfrm>
        </p:spPr>
        <p:txBody>
          <a:bodyPr/>
          <a:lstStyle/>
          <a:p>
            <a:r>
              <a:rPr lang="en-US" dirty="0"/>
              <a:t>Dr. Marsha Linehan</a:t>
            </a:r>
          </a:p>
        </p:txBody>
      </p:sp>
    </p:spTree>
    <p:extLst>
      <p:ext uri="{BB962C8B-B14F-4D97-AF65-F5344CB8AC3E}">
        <p14:creationId xmlns:p14="http://schemas.microsoft.com/office/powerpoint/2010/main" val="25616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01F6-A4C3-4880-8221-9965F96D8EFB}"/>
              </a:ext>
            </a:extLst>
          </p:cNvPr>
          <p:cNvSpPr>
            <a:spLocks noGrp="1"/>
          </p:cNvSpPr>
          <p:nvPr>
            <p:ph type="title"/>
          </p:nvPr>
        </p:nvSpPr>
        <p:spPr/>
        <p:txBody>
          <a:bodyPr>
            <a:normAutofit/>
          </a:bodyPr>
          <a:lstStyle/>
          <a:p>
            <a:pPr algn="ctr"/>
            <a:r>
              <a:rPr lang="en-US" sz="7200" dirty="0">
                <a:solidFill>
                  <a:srgbClr val="7030A0"/>
                </a:solidFill>
              </a:rPr>
              <a:t>DBT Skill ACCEPTS</a:t>
            </a:r>
          </a:p>
        </p:txBody>
      </p:sp>
      <p:sp>
        <p:nvSpPr>
          <p:cNvPr id="4" name="Rectangle 1">
            <a:extLst>
              <a:ext uri="{FF2B5EF4-FFF2-40B4-BE49-F238E27FC236}">
                <a16:creationId xmlns:a16="http://schemas.microsoft.com/office/drawing/2014/main" id="{E4968585-7368-4589-A27C-716E1F7A3D64}"/>
              </a:ext>
            </a:extLst>
          </p:cNvPr>
          <p:cNvSpPr>
            <a:spLocks noGrp="1" noChangeArrowheads="1"/>
          </p:cNvSpPr>
          <p:nvPr>
            <p:ph idx="1"/>
          </p:nvPr>
        </p:nvSpPr>
        <p:spPr bwMode="auto">
          <a:xfrm>
            <a:off x="582168" y="4201122"/>
            <a:ext cx="184731"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descr="Volunteering is Good for You and Your Kids">
            <a:extLst>
              <a:ext uri="{FF2B5EF4-FFF2-40B4-BE49-F238E27FC236}">
                <a16:creationId xmlns:a16="http://schemas.microsoft.com/office/drawing/2014/main" id="{0B2737F9-AC53-455F-9ABD-53EC62630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6857998"/>
            <a:ext cx="81278" cy="457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C8AD422-6434-4AA2-B333-1F6BFA1BE00C}"/>
              </a:ext>
            </a:extLst>
          </p:cNvPr>
          <p:cNvPicPr>
            <a:picLocks noChangeAspect="1"/>
          </p:cNvPicPr>
          <p:nvPr/>
        </p:nvPicPr>
        <p:blipFill>
          <a:blip r:embed="rId3"/>
          <a:stretch>
            <a:fillRect/>
          </a:stretch>
        </p:blipFill>
        <p:spPr>
          <a:xfrm>
            <a:off x="674533" y="1465649"/>
            <a:ext cx="10746169" cy="6024943"/>
          </a:xfrm>
          <a:prstGeom prst="rect">
            <a:avLst/>
          </a:prstGeom>
        </p:spPr>
      </p:pic>
      <p:sp>
        <p:nvSpPr>
          <p:cNvPr id="3" name="Footer Placeholder 2">
            <a:extLst>
              <a:ext uri="{FF2B5EF4-FFF2-40B4-BE49-F238E27FC236}">
                <a16:creationId xmlns:a16="http://schemas.microsoft.com/office/drawing/2014/main" id="{50893ED5-3FBE-4643-99C8-255FEA8CF60D}"/>
              </a:ext>
            </a:extLst>
          </p:cNvPr>
          <p:cNvSpPr>
            <a:spLocks noGrp="1"/>
          </p:cNvSpPr>
          <p:nvPr>
            <p:ph type="ftr" sz="quarter" idx="11"/>
          </p:nvPr>
        </p:nvSpPr>
        <p:spPr>
          <a:xfrm>
            <a:off x="8077200" y="7035972"/>
            <a:ext cx="4114800" cy="365125"/>
          </a:xfrm>
        </p:spPr>
        <p:txBody>
          <a:bodyPr/>
          <a:lstStyle/>
          <a:p>
            <a:r>
              <a:rPr lang="en-US" dirty="0"/>
              <a:t>Dr. Marsha Linehan</a:t>
            </a:r>
          </a:p>
        </p:txBody>
      </p:sp>
    </p:spTree>
    <p:extLst>
      <p:ext uri="{BB962C8B-B14F-4D97-AF65-F5344CB8AC3E}">
        <p14:creationId xmlns:p14="http://schemas.microsoft.com/office/powerpoint/2010/main" val="3191560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001A-B8BB-4896-94F8-25441F3E08EE}"/>
              </a:ext>
            </a:extLst>
          </p:cNvPr>
          <p:cNvSpPr>
            <a:spLocks noGrp="1"/>
          </p:cNvSpPr>
          <p:nvPr>
            <p:ph type="title"/>
          </p:nvPr>
        </p:nvSpPr>
        <p:spPr/>
        <p:txBody>
          <a:bodyPr>
            <a:normAutofit fontScale="90000"/>
          </a:bodyPr>
          <a:lstStyle/>
          <a:p>
            <a:pPr algn="ctr"/>
            <a:r>
              <a:rPr lang="en-US" altLang="en-US" sz="8000" dirty="0">
                <a:solidFill>
                  <a:srgbClr val="7030A0"/>
                </a:solidFill>
                <a:latin typeface="Montserrat"/>
              </a:rPr>
              <a:t>Activities</a:t>
            </a:r>
            <a:br>
              <a:rPr lang="en-US" altLang="en-US" dirty="0">
                <a:solidFill>
                  <a:srgbClr val="212934"/>
                </a:solidFill>
                <a:latin typeface="Montserrat"/>
              </a:rPr>
            </a:br>
            <a:endParaRPr lang="en-US" dirty="0"/>
          </a:p>
        </p:txBody>
      </p:sp>
      <p:sp>
        <p:nvSpPr>
          <p:cNvPr id="3" name="Content Placeholder 2">
            <a:extLst>
              <a:ext uri="{FF2B5EF4-FFF2-40B4-BE49-F238E27FC236}">
                <a16:creationId xmlns:a16="http://schemas.microsoft.com/office/drawing/2014/main" id="{57B7074A-A6A1-4BC2-9368-4FB0E80080A8}"/>
              </a:ext>
            </a:extLst>
          </p:cNvPr>
          <p:cNvSpPr>
            <a:spLocks noGrp="1"/>
          </p:cNvSpPr>
          <p:nvPr>
            <p:ph idx="1"/>
          </p:nvPr>
        </p:nvSpPr>
        <p:spPr>
          <a:xfrm>
            <a:off x="838200" y="1173894"/>
            <a:ext cx="10835936" cy="6226422"/>
          </a:xfrm>
        </p:spPr>
        <p:txBody>
          <a:bodyPr/>
          <a:lstStyle/>
          <a:p>
            <a:pPr marL="0" lvl="0" indent="0" eaLnBrk="0" fontAlgn="base" hangingPunct="0">
              <a:lnSpc>
                <a:spcPct val="100000"/>
              </a:lnSpc>
              <a:spcBef>
                <a:spcPct val="0"/>
              </a:spcBef>
              <a:spcAft>
                <a:spcPct val="0"/>
              </a:spcAft>
              <a:buNone/>
            </a:pPr>
            <a:r>
              <a:rPr lang="en-US" altLang="en-US" sz="2400" dirty="0">
                <a:solidFill>
                  <a:srgbClr val="4A4E57"/>
                </a:solidFill>
                <a:latin typeface="Montserrat"/>
              </a:rPr>
              <a:t>Engage in an activity, and this can be just about any healthy activity. Read a book, make strawberry jam, go for a walk, call your friend, wash the dishes. Anything that keeps you busy and keeps your mind off the negative emotion will help. If you finish, move on to a new activity. (You could potentially have a very productive day while awaiting that dreaded situation!)</a:t>
            </a:r>
          </a:p>
          <a:p>
            <a:pPr marL="0" lvl="0" indent="0" eaLnBrk="0" fontAlgn="base" hangingPunct="0">
              <a:lnSpc>
                <a:spcPct val="100000"/>
              </a:lnSpc>
              <a:spcBef>
                <a:spcPct val="0"/>
              </a:spcBef>
              <a:spcAft>
                <a:spcPct val="0"/>
              </a:spcAft>
              <a:buNone/>
            </a:pPr>
            <a:endParaRPr kumimoji="0" lang="en-US" altLang="en-US" sz="4800" b="0" i="0" u="none" strike="noStrike" cap="none" normalizeH="0" baseline="0" dirty="0">
              <a:ln>
                <a:noFill/>
              </a:ln>
              <a:solidFill>
                <a:srgbClr val="212934"/>
              </a:solidFill>
              <a:effectLst/>
              <a:latin typeface="Montserrat"/>
            </a:endParaRPr>
          </a:p>
          <a:p>
            <a:endParaRPr lang="en-US" dirty="0"/>
          </a:p>
        </p:txBody>
      </p:sp>
      <p:pic>
        <p:nvPicPr>
          <p:cNvPr id="2050" name="Picture 2" descr="NATIONAL COOKING DAY - September 25, 2022 - National Today">
            <a:extLst>
              <a:ext uri="{FF2B5EF4-FFF2-40B4-BE49-F238E27FC236}">
                <a16:creationId xmlns:a16="http://schemas.microsoft.com/office/drawing/2014/main" id="{25C0D6F1-23EB-4369-BA36-DA6C9A3C2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074" y="3079812"/>
            <a:ext cx="3778188" cy="377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48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9385-D589-4338-BC8A-A9F82BEE21F6}"/>
              </a:ext>
            </a:extLst>
          </p:cNvPr>
          <p:cNvSpPr>
            <a:spLocks noGrp="1"/>
          </p:cNvSpPr>
          <p:nvPr>
            <p:ph type="title"/>
          </p:nvPr>
        </p:nvSpPr>
        <p:spPr>
          <a:xfrm>
            <a:off x="838200" y="0"/>
            <a:ext cx="10515600" cy="1325563"/>
          </a:xfrm>
        </p:spPr>
        <p:txBody>
          <a:bodyPr>
            <a:normAutofit/>
          </a:bodyPr>
          <a:lstStyle/>
          <a:p>
            <a:pPr algn="ctr"/>
            <a:r>
              <a:rPr lang="en-US" sz="7200" dirty="0">
                <a:solidFill>
                  <a:srgbClr val="7030A0"/>
                </a:solidFill>
              </a:rPr>
              <a:t>Contributing</a:t>
            </a:r>
          </a:p>
        </p:txBody>
      </p:sp>
      <p:sp>
        <p:nvSpPr>
          <p:cNvPr id="3" name="Content Placeholder 2">
            <a:extLst>
              <a:ext uri="{FF2B5EF4-FFF2-40B4-BE49-F238E27FC236}">
                <a16:creationId xmlns:a16="http://schemas.microsoft.com/office/drawing/2014/main" id="{4A12074D-CC05-4962-B950-C63EB118E550}"/>
              </a:ext>
            </a:extLst>
          </p:cNvPr>
          <p:cNvSpPr>
            <a:spLocks noGrp="1"/>
          </p:cNvSpPr>
          <p:nvPr>
            <p:ph idx="1"/>
          </p:nvPr>
        </p:nvSpPr>
        <p:spPr>
          <a:xfrm>
            <a:off x="923041" y="1125073"/>
            <a:ext cx="10515600" cy="4351338"/>
          </a:xfrm>
        </p:spPr>
        <p:txBody>
          <a:bodyPr/>
          <a:lstStyle/>
          <a:p>
            <a:pPr marL="0" indent="0">
              <a:buNone/>
            </a:pPr>
            <a:r>
              <a:rPr lang="en-US" altLang="en-US" sz="2400" dirty="0">
                <a:solidFill>
                  <a:srgbClr val="4A4E57"/>
                </a:solidFill>
                <a:latin typeface="Montserrat"/>
              </a:rPr>
              <a:t>Do something kind for another person. Giving service can help you relieve emotional distress in a couple ways. An act of service is also an activity that, as mentioned above, will help get your mind off of the problem at hand. Additionally, we feel good about ourselves when we help someone else, and that in itself can help you deal with stress. Help cook dinner, mow the neighbor’s lawn, or bake cookies for a friend or relative. Each of these contributing ideas will distract you from your current situation.</a:t>
            </a:r>
          </a:p>
          <a:p>
            <a:pPr marL="0" indent="0">
              <a:buNone/>
            </a:pPr>
            <a:endParaRPr kumimoji="0" lang="en-US" altLang="en-US" sz="4800" b="0" i="0" u="none" strike="noStrike" cap="none" normalizeH="0" baseline="0" dirty="0">
              <a:ln>
                <a:noFill/>
              </a:ln>
              <a:solidFill>
                <a:srgbClr val="212934"/>
              </a:solidFill>
              <a:effectLst/>
              <a:latin typeface="Montserrat"/>
            </a:endParaRPr>
          </a:p>
          <a:p>
            <a:endParaRPr lang="en-US" dirty="0"/>
          </a:p>
        </p:txBody>
      </p:sp>
      <p:pic>
        <p:nvPicPr>
          <p:cNvPr id="4" name="Picture 3">
            <a:extLst>
              <a:ext uri="{FF2B5EF4-FFF2-40B4-BE49-F238E27FC236}">
                <a16:creationId xmlns:a16="http://schemas.microsoft.com/office/drawing/2014/main" id="{7BE325CA-23C7-41E9-9330-53F1D55553D6}"/>
              </a:ext>
            </a:extLst>
          </p:cNvPr>
          <p:cNvPicPr>
            <a:picLocks noChangeAspect="1"/>
          </p:cNvPicPr>
          <p:nvPr/>
        </p:nvPicPr>
        <p:blipFill>
          <a:blip r:embed="rId2"/>
          <a:stretch>
            <a:fillRect/>
          </a:stretch>
        </p:blipFill>
        <p:spPr>
          <a:xfrm>
            <a:off x="3431357" y="3572129"/>
            <a:ext cx="5848889" cy="3290000"/>
          </a:xfrm>
          <a:prstGeom prst="rect">
            <a:avLst/>
          </a:prstGeom>
        </p:spPr>
      </p:pic>
    </p:spTree>
    <p:extLst>
      <p:ext uri="{BB962C8B-B14F-4D97-AF65-F5344CB8AC3E}">
        <p14:creationId xmlns:p14="http://schemas.microsoft.com/office/powerpoint/2010/main" val="274290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C0BA-F241-4356-B1C6-BB75A0E294D3}"/>
              </a:ext>
            </a:extLst>
          </p:cNvPr>
          <p:cNvSpPr>
            <a:spLocks noGrp="1"/>
          </p:cNvSpPr>
          <p:nvPr>
            <p:ph type="ctrTitle"/>
          </p:nvPr>
        </p:nvSpPr>
        <p:spPr>
          <a:xfrm>
            <a:off x="1556549" y="-147533"/>
            <a:ext cx="9078897" cy="1123687"/>
          </a:xfrm>
        </p:spPr>
        <p:txBody>
          <a:bodyPr>
            <a:normAutofit/>
          </a:bodyPr>
          <a:lstStyle/>
          <a:p>
            <a:r>
              <a:rPr lang="en-US" sz="7200" dirty="0">
                <a:solidFill>
                  <a:srgbClr val="7030A0"/>
                </a:solidFill>
              </a:rPr>
              <a:t>Comparison</a:t>
            </a:r>
          </a:p>
        </p:txBody>
      </p:sp>
      <p:sp>
        <p:nvSpPr>
          <p:cNvPr id="3" name="Subtitle 2">
            <a:extLst>
              <a:ext uri="{FF2B5EF4-FFF2-40B4-BE49-F238E27FC236}">
                <a16:creationId xmlns:a16="http://schemas.microsoft.com/office/drawing/2014/main" id="{432EDD92-96A3-4E89-B13D-77E34B565953}"/>
              </a:ext>
            </a:extLst>
          </p:cNvPr>
          <p:cNvSpPr>
            <a:spLocks noGrp="1"/>
          </p:cNvSpPr>
          <p:nvPr>
            <p:ph type="subTitle" idx="1"/>
          </p:nvPr>
        </p:nvSpPr>
        <p:spPr>
          <a:xfrm>
            <a:off x="1151134" y="862049"/>
            <a:ext cx="9889726" cy="7705818"/>
          </a:xfrm>
        </p:spPr>
        <p:txBody>
          <a:bodyPr>
            <a:normAutofit/>
          </a:bodyPr>
          <a:lstStyle/>
          <a:p>
            <a:pPr lvl="0" algn="l" eaLnBrk="0" fontAlgn="base" hangingPunct="0">
              <a:lnSpc>
                <a:spcPct val="100000"/>
              </a:lnSpc>
              <a:spcBef>
                <a:spcPct val="0"/>
              </a:spcBef>
              <a:spcAft>
                <a:spcPct val="0"/>
              </a:spcAft>
            </a:pPr>
            <a:r>
              <a:rPr lang="en-US" altLang="en-US" dirty="0">
                <a:solidFill>
                  <a:srgbClr val="4A4E57"/>
                </a:solidFill>
                <a:latin typeface="Montserrat"/>
              </a:rPr>
              <a:t>Put your life in perspective. Is there a time when you’ve faced more difficult challenges than you’re facing today? Maybe not—maybe this is the most intense situation and most intense emotion you’ve ever experienced. If that’s the case, is there another person who has suffered more than you? Are you in your safe home, while in another part of the world someone else is searching for food and shelter after a natural disaster? The goal of this exercise is not to add more distress and emotional pain to your current situation. Instead, use this skill to add a different perspective to what you’re experiencing right now.</a:t>
            </a:r>
          </a:p>
          <a:p>
            <a:pPr lvl="0" algn="l" eaLnBrk="0" fontAlgn="base" hangingPunct="0">
              <a:lnSpc>
                <a:spcPct val="100000"/>
              </a:lnSpc>
              <a:spcBef>
                <a:spcPct val="0"/>
              </a:spcBef>
              <a:spcAft>
                <a:spcPct val="0"/>
              </a:spcAft>
            </a:pPr>
            <a:endParaRPr kumimoji="0" lang="en-US" altLang="en-US" sz="4400" b="0" i="0" u="none" strike="noStrike" cap="none" normalizeH="0" baseline="0" dirty="0">
              <a:ln>
                <a:noFill/>
              </a:ln>
              <a:solidFill>
                <a:srgbClr val="212934"/>
              </a:solidFill>
              <a:effectLst/>
              <a:latin typeface="Montserrat"/>
            </a:endParaRPr>
          </a:p>
        </p:txBody>
      </p:sp>
    </p:spTree>
    <p:extLst>
      <p:ext uri="{BB962C8B-B14F-4D97-AF65-F5344CB8AC3E}">
        <p14:creationId xmlns:p14="http://schemas.microsoft.com/office/powerpoint/2010/main" val="181220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0A754-95A7-4802-9655-F0B0F7D1B0C5}"/>
              </a:ext>
            </a:extLst>
          </p:cNvPr>
          <p:cNvSpPr>
            <a:spLocks noGrp="1"/>
          </p:cNvSpPr>
          <p:nvPr>
            <p:ph type="title"/>
          </p:nvPr>
        </p:nvSpPr>
        <p:spPr/>
        <p:txBody>
          <a:bodyPr>
            <a:normAutofit/>
          </a:bodyPr>
          <a:lstStyle/>
          <a:p>
            <a:r>
              <a:rPr lang="en-US" dirty="0">
                <a:solidFill>
                  <a:srgbClr val="7030A0"/>
                </a:solidFill>
              </a:rPr>
              <a:t>Mental Health Statistics during the Pandemic</a:t>
            </a:r>
          </a:p>
        </p:txBody>
      </p:sp>
      <p:sp>
        <p:nvSpPr>
          <p:cNvPr id="3" name="Content Placeholder 2">
            <a:extLst>
              <a:ext uri="{FF2B5EF4-FFF2-40B4-BE49-F238E27FC236}">
                <a16:creationId xmlns:a16="http://schemas.microsoft.com/office/drawing/2014/main" id="{734904D3-AB42-4FD0-9C0F-7831486FAC14}"/>
              </a:ext>
            </a:extLst>
          </p:cNvPr>
          <p:cNvSpPr>
            <a:spLocks noGrp="1"/>
          </p:cNvSpPr>
          <p:nvPr>
            <p:ph idx="1"/>
          </p:nvPr>
        </p:nvSpPr>
        <p:spPr>
          <a:xfrm>
            <a:off x="447582" y="1461641"/>
            <a:ext cx="10515600" cy="4351338"/>
          </a:xfrm>
        </p:spPr>
        <p:txBody>
          <a:bodyPr>
            <a:noAutofit/>
          </a:bodyPr>
          <a:lstStyle/>
          <a:p>
            <a:r>
              <a:rPr lang="en-US" sz="2000" dirty="0">
                <a:solidFill>
                  <a:srgbClr val="00B050"/>
                </a:solidFill>
              </a:rPr>
              <a:t>1 in 5 teens have had a serious mental disorder in their life.</a:t>
            </a:r>
          </a:p>
          <a:p>
            <a:r>
              <a:rPr lang="en-US" sz="2000" dirty="0">
                <a:solidFill>
                  <a:srgbClr val="00B050"/>
                </a:solidFill>
              </a:rPr>
              <a:t>49.5 adolescents 13-18 currently have a mental disorder.</a:t>
            </a:r>
          </a:p>
          <a:p>
            <a:r>
              <a:rPr lang="en-US" sz="2000" dirty="0">
                <a:solidFill>
                  <a:srgbClr val="00B050"/>
                </a:solidFill>
              </a:rPr>
              <a:t>Suicide is the second leading cause of death among adolescents age 15-19.</a:t>
            </a:r>
          </a:p>
          <a:p>
            <a:pPr marL="0" indent="0">
              <a:buNone/>
            </a:pPr>
            <a:endParaRPr lang="en-US" sz="2000" dirty="0">
              <a:solidFill>
                <a:srgbClr val="00B050"/>
              </a:solidFill>
            </a:endParaRPr>
          </a:p>
          <a:p>
            <a:pPr marL="0" indent="0">
              <a:buNone/>
            </a:pPr>
            <a:r>
              <a:rPr lang="en-US" sz="2000" dirty="0">
                <a:solidFill>
                  <a:srgbClr val="7030A0"/>
                </a:solidFill>
              </a:rPr>
              <a:t>During the pandemic, 140,000 youth in the US have experienced the death of a parent, grandparent, or caregiver.  Youth from racial minorities have had 4.5 times the risk of losing a caregiver.</a:t>
            </a:r>
          </a:p>
          <a:p>
            <a:pPr marL="0" indent="0">
              <a:buNone/>
            </a:pPr>
            <a:endParaRPr lang="en-US" sz="2000" dirty="0">
              <a:solidFill>
                <a:srgbClr val="7030A0"/>
              </a:solidFill>
            </a:endParaRPr>
          </a:p>
          <a:p>
            <a:pPr marL="0" indent="0">
              <a:buNone/>
            </a:pPr>
            <a:r>
              <a:rPr lang="en-US" sz="2000" dirty="0">
                <a:solidFill>
                  <a:srgbClr val="7030A0"/>
                </a:solidFill>
              </a:rPr>
              <a:t>In addition to illness and death, families have lost jobs and school and other community programs have been interrupted.  To make matters worse, many have experienced or witnessed a rise in racism and xenophobia during the pandemic.</a:t>
            </a:r>
          </a:p>
          <a:p>
            <a:pPr marL="0" indent="0">
              <a:buNone/>
            </a:pPr>
            <a:endParaRPr lang="en-US" sz="2000" dirty="0">
              <a:solidFill>
                <a:srgbClr val="7030A0"/>
              </a:solidFill>
            </a:endParaRPr>
          </a:p>
          <a:p>
            <a:pPr marL="0" indent="0">
              <a:buNone/>
            </a:pPr>
            <a:r>
              <a:rPr lang="en-US" sz="2000" dirty="0">
                <a:solidFill>
                  <a:srgbClr val="7030A0"/>
                </a:solidFill>
              </a:rPr>
              <a:t>Between March and December of 2020, mental health emergencies rose by 31% for youth age 12-17.  There has also been a 50% increase in suspected suicide attempt emergency room visits among girls age 12-17 in early 2021 as compared to the same period in 2019</a:t>
            </a:r>
            <a:r>
              <a:rPr lang="en-US" sz="2400" dirty="0">
                <a:solidFill>
                  <a:srgbClr val="7030A0"/>
                </a:solidFill>
              </a:rPr>
              <a:t>.</a:t>
            </a:r>
          </a:p>
        </p:txBody>
      </p:sp>
      <p:sp>
        <p:nvSpPr>
          <p:cNvPr id="4" name="Footer Placeholder 3">
            <a:extLst>
              <a:ext uri="{FF2B5EF4-FFF2-40B4-BE49-F238E27FC236}">
                <a16:creationId xmlns:a16="http://schemas.microsoft.com/office/drawing/2014/main" id="{0DF7C2D0-B437-4315-850A-C0ACEAD49DD3}"/>
              </a:ext>
            </a:extLst>
          </p:cNvPr>
          <p:cNvSpPr>
            <a:spLocks noGrp="1"/>
          </p:cNvSpPr>
          <p:nvPr>
            <p:ph type="ftr" sz="quarter" idx="11"/>
          </p:nvPr>
        </p:nvSpPr>
        <p:spPr>
          <a:xfrm>
            <a:off x="7239000" y="6486096"/>
            <a:ext cx="4114800" cy="365125"/>
          </a:xfrm>
        </p:spPr>
        <p:txBody>
          <a:bodyPr/>
          <a:lstStyle/>
          <a:p>
            <a:r>
              <a:rPr lang="en-US" dirty="0"/>
              <a:t>mentalhealthfirstaid.org</a:t>
            </a:r>
          </a:p>
        </p:txBody>
      </p:sp>
    </p:spTree>
    <p:extLst>
      <p:ext uri="{BB962C8B-B14F-4D97-AF65-F5344CB8AC3E}">
        <p14:creationId xmlns:p14="http://schemas.microsoft.com/office/powerpoint/2010/main" val="546542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6A39-88DF-4C88-80AE-3E16F86A78AC}"/>
              </a:ext>
            </a:extLst>
          </p:cNvPr>
          <p:cNvSpPr>
            <a:spLocks noGrp="1"/>
          </p:cNvSpPr>
          <p:nvPr>
            <p:ph type="title"/>
          </p:nvPr>
        </p:nvSpPr>
        <p:spPr>
          <a:xfrm>
            <a:off x="838200" y="-25276"/>
            <a:ext cx="10515600" cy="1325563"/>
          </a:xfrm>
        </p:spPr>
        <p:txBody>
          <a:bodyPr>
            <a:normAutofit/>
          </a:bodyPr>
          <a:lstStyle/>
          <a:p>
            <a:pPr algn="ctr"/>
            <a:r>
              <a:rPr lang="en-US" sz="7200" dirty="0">
                <a:solidFill>
                  <a:srgbClr val="7030A0"/>
                </a:solidFill>
              </a:rPr>
              <a:t>Emotions</a:t>
            </a:r>
          </a:p>
        </p:txBody>
      </p:sp>
      <p:sp>
        <p:nvSpPr>
          <p:cNvPr id="3" name="Content Placeholder 2">
            <a:extLst>
              <a:ext uri="{FF2B5EF4-FFF2-40B4-BE49-F238E27FC236}">
                <a16:creationId xmlns:a16="http://schemas.microsoft.com/office/drawing/2014/main" id="{71A92748-16E3-4A6D-BCE7-6F4218CCA39B}"/>
              </a:ext>
            </a:extLst>
          </p:cNvPr>
          <p:cNvSpPr>
            <a:spLocks noGrp="1"/>
          </p:cNvSpPr>
          <p:nvPr>
            <p:ph idx="1"/>
          </p:nvPr>
        </p:nvSpPr>
        <p:spPr>
          <a:xfrm>
            <a:off x="838200" y="1071480"/>
            <a:ext cx="10515600" cy="4351338"/>
          </a:xfrm>
        </p:spPr>
        <p:txBody>
          <a:bodyPr/>
          <a:lstStyle/>
          <a:p>
            <a:pPr marL="0" indent="0">
              <a:buNone/>
            </a:pPr>
            <a:r>
              <a:rPr lang="en-US" altLang="en-US" sz="2400" dirty="0">
                <a:solidFill>
                  <a:srgbClr val="4A4E57"/>
                </a:solidFill>
                <a:latin typeface="Montserrat"/>
              </a:rPr>
              <a:t>You have the power to invoke the opposite emotion of your current distressed feeling. If you are feeling anxious, practice meditation for 15 minutes. If you’re feeling depressed, go ahead and Google Image search “adorable puppies”. (If you’re in need of a real laugh, search “ugly puppies”.) Adding a dose of the opposite emotion helps reduce the intensity of the negative emotion.</a:t>
            </a:r>
            <a:endParaRPr kumimoji="0" lang="en-US" altLang="en-US" sz="2400" b="0" i="0" u="none" strike="noStrike" cap="none" normalizeH="0" baseline="0" dirty="0">
              <a:ln>
                <a:noFill/>
              </a:ln>
              <a:solidFill>
                <a:srgbClr val="212934"/>
              </a:solidFill>
              <a:effectLst/>
              <a:latin typeface="Montserrat"/>
            </a:endParaRPr>
          </a:p>
          <a:p>
            <a:pPr marL="0" indent="0">
              <a:buNone/>
            </a:pPr>
            <a:endParaRPr lang="en-US" dirty="0"/>
          </a:p>
        </p:txBody>
      </p:sp>
      <p:pic>
        <p:nvPicPr>
          <p:cNvPr id="4" name="Picture 3">
            <a:extLst>
              <a:ext uri="{FF2B5EF4-FFF2-40B4-BE49-F238E27FC236}">
                <a16:creationId xmlns:a16="http://schemas.microsoft.com/office/drawing/2014/main" id="{5F502E36-9141-4EC5-973A-648453FE65D3}"/>
              </a:ext>
            </a:extLst>
          </p:cNvPr>
          <p:cNvPicPr>
            <a:picLocks noChangeAspect="1"/>
          </p:cNvPicPr>
          <p:nvPr/>
        </p:nvPicPr>
        <p:blipFill>
          <a:blip r:embed="rId2"/>
          <a:stretch>
            <a:fillRect/>
          </a:stretch>
        </p:blipFill>
        <p:spPr>
          <a:xfrm>
            <a:off x="3036712" y="2949748"/>
            <a:ext cx="5922885" cy="3701803"/>
          </a:xfrm>
          <a:prstGeom prst="rect">
            <a:avLst/>
          </a:prstGeom>
        </p:spPr>
      </p:pic>
    </p:spTree>
    <p:extLst>
      <p:ext uri="{BB962C8B-B14F-4D97-AF65-F5344CB8AC3E}">
        <p14:creationId xmlns:p14="http://schemas.microsoft.com/office/powerpoint/2010/main" val="1410060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069D-7CEE-49EA-B568-2C778B0CDE3D}"/>
              </a:ext>
            </a:extLst>
          </p:cNvPr>
          <p:cNvSpPr>
            <a:spLocks noGrp="1"/>
          </p:cNvSpPr>
          <p:nvPr>
            <p:ph type="title"/>
          </p:nvPr>
        </p:nvSpPr>
        <p:spPr>
          <a:xfrm>
            <a:off x="838200" y="0"/>
            <a:ext cx="10515600" cy="1325563"/>
          </a:xfrm>
        </p:spPr>
        <p:txBody>
          <a:bodyPr>
            <a:normAutofit/>
          </a:bodyPr>
          <a:lstStyle/>
          <a:p>
            <a:pPr algn="ctr"/>
            <a:r>
              <a:rPr lang="en-US" sz="7200" dirty="0">
                <a:solidFill>
                  <a:srgbClr val="7030A0"/>
                </a:solidFill>
              </a:rPr>
              <a:t>Push Away</a:t>
            </a:r>
          </a:p>
        </p:txBody>
      </p:sp>
      <p:sp>
        <p:nvSpPr>
          <p:cNvPr id="3" name="Content Placeholder 2">
            <a:extLst>
              <a:ext uri="{FF2B5EF4-FFF2-40B4-BE49-F238E27FC236}">
                <a16:creationId xmlns:a16="http://schemas.microsoft.com/office/drawing/2014/main" id="{3B66DE0A-D09E-41C5-BF7D-0AA083DE2A83}"/>
              </a:ext>
            </a:extLst>
          </p:cNvPr>
          <p:cNvSpPr>
            <a:spLocks noGrp="1"/>
          </p:cNvSpPr>
          <p:nvPr>
            <p:ph idx="1"/>
          </p:nvPr>
        </p:nvSpPr>
        <p:spPr>
          <a:xfrm>
            <a:off x="1204525" y="1074902"/>
            <a:ext cx="10252969" cy="2275858"/>
          </a:xfrm>
        </p:spPr>
        <p:txBody>
          <a:bodyPr/>
          <a:lstStyle/>
          <a:p>
            <a:pPr marL="0" indent="0">
              <a:buNone/>
            </a:pPr>
            <a:r>
              <a:rPr lang="en-US" altLang="en-US" sz="2400" dirty="0">
                <a:solidFill>
                  <a:srgbClr val="4A4E57"/>
                </a:solidFill>
                <a:latin typeface="Montserrat"/>
              </a:rPr>
              <a:t>When you can’t deal with something just yet, it’s okay to push the problem out of your mind temporarily. You can push away by distracting yourself with other activities, thoughts, or mindfulness. You can even set a time to come back to the issue. You know that it will be addressed, and you can relax in the interim.</a:t>
            </a:r>
            <a:endParaRPr kumimoji="0" lang="en-US" altLang="en-US" sz="2400" b="0" i="0" u="none" strike="noStrike" cap="none" normalizeH="0" baseline="0" dirty="0">
              <a:ln>
                <a:noFill/>
              </a:ln>
              <a:solidFill>
                <a:srgbClr val="212934"/>
              </a:solidFill>
              <a:effectLst/>
              <a:latin typeface="Montserrat"/>
            </a:endParaRPr>
          </a:p>
          <a:p>
            <a:endParaRPr lang="en-US" dirty="0"/>
          </a:p>
        </p:txBody>
      </p:sp>
      <p:pic>
        <p:nvPicPr>
          <p:cNvPr id="4" name="Picture 3">
            <a:extLst>
              <a:ext uri="{FF2B5EF4-FFF2-40B4-BE49-F238E27FC236}">
                <a16:creationId xmlns:a16="http://schemas.microsoft.com/office/drawing/2014/main" id="{01443163-A24E-48BD-9726-429E7A72DECD}"/>
              </a:ext>
            </a:extLst>
          </p:cNvPr>
          <p:cNvPicPr>
            <a:picLocks noChangeAspect="1"/>
          </p:cNvPicPr>
          <p:nvPr/>
        </p:nvPicPr>
        <p:blipFill>
          <a:blip r:embed="rId2"/>
          <a:stretch>
            <a:fillRect/>
          </a:stretch>
        </p:blipFill>
        <p:spPr>
          <a:xfrm>
            <a:off x="3865300" y="2527252"/>
            <a:ext cx="4461399" cy="4334993"/>
          </a:xfrm>
          <a:prstGeom prst="rect">
            <a:avLst/>
          </a:prstGeom>
        </p:spPr>
      </p:pic>
    </p:spTree>
    <p:extLst>
      <p:ext uri="{BB962C8B-B14F-4D97-AF65-F5344CB8AC3E}">
        <p14:creationId xmlns:p14="http://schemas.microsoft.com/office/powerpoint/2010/main" val="28381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FEC41-75A0-40B0-9367-1CA1C40D2069}"/>
              </a:ext>
            </a:extLst>
          </p:cNvPr>
          <p:cNvSpPr>
            <a:spLocks noGrp="1"/>
          </p:cNvSpPr>
          <p:nvPr>
            <p:ph type="title"/>
          </p:nvPr>
        </p:nvSpPr>
        <p:spPr>
          <a:xfrm>
            <a:off x="838200" y="44888"/>
            <a:ext cx="10515600" cy="1325563"/>
          </a:xfrm>
        </p:spPr>
        <p:txBody>
          <a:bodyPr>
            <a:normAutofit/>
          </a:bodyPr>
          <a:lstStyle/>
          <a:p>
            <a:pPr algn="ctr"/>
            <a:r>
              <a:rPr lang="en-US" sz="7200" dirty="0">
                <a:solidFill>
                  <a:srgbClr val="7030A0"/>
                </a:solidFill>
              </a:rPr>
              <a:t>Thoughts</a:t>
            </a:r>
          </a:p>
        </p:txBody>
      </p:sp>
      <p:sp>
        <p:nvSpPr>
          <p:cNvPr id="3" name="Content Placeholder 2">
            <a:extLst>
              <a:ext uri="{FF2B5EF4-FFF2-40B4-BE49-F238E27FC236}">
                <a16:creationId xmlns:a16="http://schemas.microsoft.com/office/drawing/2014/main" id="{0C2F9EA1-22EB-414C-9F20-9BB72FF2949B}"/>
              </a:ext>
            </a:extLst>
          </p:cNvPr>
          <p:cNvSpPr>
            <a:spLocks noGrp="1"/>
          </p:cNvSpPr>
          <p:nvPr>
            <p:ph idx="1"/>
          </p:nvPr>
        </p:nvSpPr>
        <p:spPr>
          <a:xfrm>
            <a:off x="838200" y="1157969"/>
            <a:ext cx="10515600" cy="4351338"/>
          </a:xfrm>
        </p:spPr>
        <p:txBody>
          <a:bodyPr/>
          <a:lstStyle/>
          <a:p>
            <a:pPr marL="0" indent="0" eaLnBrk="0" fontAlgn="base" hangingPunct="0">
              <a:lnSpc>
                <a:spcPct val="100000"/>
              </a:lnSpc>
              <a:spcBef>
                <a:spcPct val="0"/>
              </a:spcBef>
              <a:spcAft>
                <a:spcPct val="0"/>
              </a:spcAft>
              <a:buNone/>
            </a:pPr>
            <a:r>
              <a:rPr lang="en-US" altLang="en-US" sz="2400" dirty="0">
                <a:solidFill>
                  <a:srgbClr val="4A4E57"/>
                </a:solidFill>
                <a:latin typeface="Montserrat"/>
              </a:rPr>
              <a:t>Replace negative, anxious thoughts with activities that busy your mind, such as saying the alphabet backwards or doing a Sudoku puzzle. These distractions can help you avoid self-destructive behavior until you’re able to achieve emotion regulation.</a:t>
            </a:r>
            <a:endParaRPr lang="en-US" altLang="en-US" sz="2400" dirty="0">
              <a:solidFill>
                <a:srgbClr val="212934"/>
              </a:solidFill>
              <a:latin typeface="Montserrat"/>
            </a:endParaRPr>
          </a:p>
          <a:p>
            <a:pPr marL="0" lvl="0" indent="0" eaLnBrk="0" fontAlgn="base" hangingPunct="0">
              <a:lnSpc>
                <a:spcPct val="100000"/>
              </a:lnSpc>
              <a:spcBef>
                <a:spcPct val="0"/>
              </a:spcBef>
              <a:spcAft>
                <a:spcPct val="0"/>
              </a:spcAft>
              <a:buNone/>
            </a:pPr>
            <a:endParaRPr lang="en-US" dirty="0"/>
          </a:p>
        </p:txBody>
      </p:sp>
      <p:pic>
        <p:nvPicPr>
          <p:cNvPr id="4" name="Picture 3">
            <a:extLst>
              <a:ext uri="{FF2B5EF4-FFF2-40B4-BE49-F238E27FC236}">
                <a16:creationId xmlns:a16="http://schemas.microsoft.com/office/drawing/2014/main" id="{5C29CFD8-9E84-437A-A22E-48D6A30644F6}"/>
              </a:ext>
            </a:extLst>
          </p:cNvPr>
          <p:cNvPicPr>
            <a:picLocks noChangeAspect="1"/>
          </p:cNvPicPr>
          <p:nvPr/>
        </p:nvPicPr>
        <p:blipFill>
          <a:blip r:embed="rId2"/>
          <a:stretch>
            <a:fillRect/>
          </a:stretch>
        </p:blipFill>
        <p:spPr>
          <a:xfrm>
            <a:off x="4140693" y="2607380"/>
            <a:ext cx="3910614" cy="3910614"/>
          </a:xfrm>
          <a:prstGeom prst="rect">
            <a:avLst/>
          </a:prstGeom>
        </p:spPr>
      </p:pic>
    </p:spTree>
    <p:extLst>
      <p:ext uri="{BB962C8B-B14F-4D97-AF65-F5344CB8AC3E}">
        <p14:creationId xmlns:p14="http://schemas.microsoft.com/office/powerpoint/2010/main" val="107589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6B4C-8FC5-472F-B1CF-DE2456074218}"/>
              </a:ext>
            </a:extLst>
          </p:cNvPr>
          <p:cNvSpPr>
            <a:spLocks noGrp="1"/>
          </p:cNvSpPr>
          <p:nvPr>
            <p:ph type="title"/>
          </p:nvPr>
        </p:nvSpPr>
        <p:spPr>
          <a:xfrm>
            <a:off x="838200" y="0"/>
            <a:ext cx="10515600" cy="1325563"/>
          </a:xfrm>
        </p:spPr>
        <p:txBody>
          <a:bodyPr>
            <a:normAutofit fontScale="90000"/>
          </a:bodyPr>
          <a:lstStyle/>
          <a:p>
            <a:pPr algn="ctr"/>
            <a:r>
              <a:rPr lang="en-US" altLang="en-US" sz="7200" dirty="0">
                <a:solidFill>
                  <a:srgbClr val="7030A0"/>
                </a:solidFill>
                <a:latin typeface="Montserrat"/>
              </a:rPr>
              <a:t>Sensation</a:t>
            </a:r>
            <a:br>
              <a:rPr lang="en-US" altLang="en-US" dirty="0">
                <a:solidFill>
                  <a:srgbClr val="212934"/>
                </a:solidFill>
                <a:latin typeface="Montserrat"/>
              </a:rPr>
            </a:br>
            <a:endParaRPr lang="en-US" dirty="0"/>
          </a:p>
        </p:txBody>
      </p:sp>
      <p:sp>
        <p:nvSpPr>
          <p:cNvPr id="3" name="Content Placeholder 2">
            <a:extLst>
              <a:ext uri="{FF2B5EF4-FFF2-40B4-BE49-F238E27FC236}">
                <a16:creationId xmlns:a16="http://schemas.microsoft.com/office/drawing/2014/main" id="{9A02757D-E9E4-4410-AC3D-552CF1931AF5}"/>
              </a:ext>
            </a:extLst>
          </p:cNvPr>
          <p:cNvSpPr>
            <a:spLocks noGrp="1"/>
          </p:cNvSpPr>
          <p:nvPr>
            <p:ph idx="1"/>
          </p:nvPr>
        </p:nvSpPr>
        <p:spPr>
          <a:xfrm>
            <a:off x="838200" y="662781"/>
            <a:ext cx="10515600" cy="2410795"/>
          </a:xfrm>
        </p:spPr>
        <p:txBody>
          <a:bodyPr/>
          <a:lstStyle/>
          <a:p>
            <a:pPr marL="0" lvl="0" indent="0" eaLnBrk="0" fontAlgn="base" hangingPunct="0">
              <a:lnSpc>
                <a:spcPct val="100000"/>
              </a:lnSpc>
              <a:spcBef>
                <a:spcPct val="0"/>
              </a:spcBef>
              <a:spcAft>
                <a:spcPct val="0"/>
              </a:spcAft>
              <a:buNone/>
            </a:pPr>
            <a:r>
              <a:rPr lang="en-US" altLang="en-US" sz="2400" dirty="0">
                <a:solidFill>
                  <a:srgbClr val="4A4E57"/>
                </a:solidFill>
                <a:latin typeface="Montserrat"/>
              </a:rPr>
              <a:t>Use your five senses to self-soothe during times of distress. A self-soothing behavior could be taking a warm bath with a lavender bath bomb and relaxing music, eating a comforting snack, or watching your favorite show. Anything that appeals to your senses can help you cope with the present situation.</a:t>
            </a:r>
            <a:endParaRPr kumimoji="0" lang="en-US" altLang="en-US" sz="2400" b="0" i="0" u="none" strike="noStrike" cap="none" normalizeH="0" baseline="0" dirty="0">
              <a:ln>
                <a:noFill/>
              </a:ln>
              <a:solidFill>
                <a:schemeClr val="tx1"/>
              </a:solidFill>
              <a:effectLst/>
              <a:latin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13317C91-3932-4B49-827C-59420BA91594}"/>
              </a:ext>
            </a:extLst>
          </p:cNvPr>
          <p:cNvPicPr>
            <a:picLocks noChangeAspect="1"/>
          </p:cNvPicPr>
          <p:nvPr/>
        </p:nvPicPr>
        <p:blipFill>
          <a:blip r:embed="rId2"/>
          <a:stretch>
            <a:fillRect/>
          </a:stretch>
        </p:blipFill>
        <p:spPr>
          <a:xfrm>
            <a:off x="3217905" y="2546060"/>
            <a:ext cx="5756189" cy="3842256"/>
          </a:xfrm>
          <a:prstGeom prst="rect">
            <a:avLst/>
          </a:prstGeom>
        </p:spPr>
      </p:pic>
    </p:spTree>
    <p:extLst>
      <p:ext uri="{BB962C8B-B14F-4D97-AF65-F5344CB8AC3E}">
        <p14:creationId xmlns:p14="http://schemas.microsoft.com/office/powerpoint/2010/main" val="48380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7C07-F776-4834-8148-8DD508C5DFAE}"/>
              </a:ext>
            </a:extLst>
          </p:cNvPr>
          <p:cNvSpPr>
            <a:spLocks noGrp="1"/>
          </p:cNvSpPr>
          <p:nvPr>
            <p:ph type="title"/>
          </p:nvPr>
        </p:nvSpPr>
        <p:spPr>
          <a:xfrm>
            <a:off x="852256" y="356249"/>
            <a:ext cx="10501544" cy="993158"/>
          </a:xfrm>
        </p:spPr>
        <p:txBody>
          <a:bodyPr>
            <a:normAutofit fontScale="90000"/>
          </a:bodyPr>
          <a:lstStyle/>
          <a:p>
            <a:pPr algn="ctr"/>
            <a:r>
              <a:rPr lang="en-US" sz="7200" dirty="0">
                <a:solidFill>
                  <a:srgbClr val="7030A0"/>
                </a:solidFill>
              </a:rPr>
              <a:t>Talk to Someone!</a:t>
            </a:r>
          </a:p>
        </p:txBody>
      </p:sp>
      <p:sp>
        <p:nvSpPr>
          <p:cNvPr id="3" name="Content Placeholder 2">
            <a:extLst>
              <a:ext uri="{FF2B5EF4-FFF2-40B4-BE49-F238E27FC236}">
                <a16:creationId xmlns:a16="http://schemas.microsoft.com/office/drawing/2014/main" id="{C5ED8327-4280-42C0-A49B-16DE78F4D0B8}"/>
              </a:ext>
            </a:extLst>
          </p:cNvPr>
          <p:cNvSpPr>
            <a:spLocks noGrp="1"/>
          </p:cNvSpPr>
          <p:nvPr>
            <p:ph idx="1"/>
          </p:nvPr>
        </p:nvSpPr>
        <p:spPr>
          <a:xfrm>
            <a:off x="612559" y="1248575"/>
            <a:ext cx="10741241" cy="5134469"/>
          </a:xfrm>
        </p:spPr>
        <p:txBody>
          <a:bodyPr>
            <a:normAutofit/>
          </a:bodyPr>
          <a:lstStyle/>
          <a:p>
            <a:r>
              <a:rPr lang="en-US" dirty="0"/>
              <a:t>Parents</a:t>
            </a:r>
          </a:p>
          <a:p>
            <a:r>
              <a:rPr lang="en-US" dirty="0"/>
              <a:t>Guardians</a:t>
            </a:r>
          </a:p>
          <a:p>
            <a:r>
              <a:rPr lang="en-US" dirty="0"/>
              <a:t>Friends</a:t>
            </a:r>
          </a:p>
          <a:p>
            <a:r>
              <a:rPr lang="en-US" dirty="0"/>
              <a:t>Aunts</a:t>
            </a:r>
          </a:p>
          <a:p>
            <a:r>
              <a:rPr lang="en-US" dirty="0"/>
              <a:t>Uncles</a:t>
            </a:r>
          </a:p>
          <a:p>
            <a:r>
              <a:rPr lang="en-US" dirty="0"/>
              <a:t>Cousins</a:t>
            </a:r>
          </a:p>
          <a:p>
            <a:r>
              <a:rPr lang="en-US" dirty="0"/>
              <a:t>School Counselors</a:t>
            </a:r>
          </a:p>
          <a:p>
            <a:r>
              <a:rPr lang="en-US" dirty="0"/>
              <a:t>Teachers</a:t>
            </a:r>
          </a:p>
          <a:p>
            <a:r>
              <a:rPr lang="en-US" dirty="0"/>
              <a:t>Help Lines</a:t>
            </a:r>
          </a:p>
          <a:p>
            <a:r>
              <a:rPr lang="en-US" dirty="0"/>
              <a:t>Mental Health Professionals</a:t>
            </a:r>
          </a:p>
        </p:txBody>
      </p:sp>
    </p:spTree>
    <p:extLst>
      <p:ext uri="{BB962C8B-B14F-4D97-AF65-F5344CB8AC3E}">
        <p14:creationId xmlns:p14="http://schemas.microsoft.com/office/powerpoint/2010/main" val="3760236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A82A-798A-4507-B26F-2CEAA80A93DD}"/>
              </a:ext>
            </a:extLst>
          </p:cNvPr>
          <p:cNvSpPr>
            <a:spLocks noGrp="1"/>
          </p:cNvSpPr>
          <p:nvPr>
            <p:ph type="title"/>
          </p:nvPr>
        </p:nvSpPr>
        <p:spPr/>
        <p:txBody>
          <a:bodyPr>
            <a:normAutofit/>
          </a:bodyPr>
          <a:lstStyle/>
          <a:p>
            <a:pPr algn="ctr"/>
            <a:r>
              <a:rPr lang="en-US" sz="7200" dirty="0">
                <a:solidFill>
                  <a:srgbClr val="7030A0"/>
                </a:solidFill>
              </a:rPr>
              <a:t>Numbers to Know</a:t>
            </a:r>
          </a:p>
        </p:txBody>
      </p:sp>
      <p:sp>
        <p:nvSpPr>
          <p:cNvPr id="3" name="Content Placeholder 2">
            <a:extLst>
              <a:ext uri="{FF2B5EF4-FFF2-40B4-BE49-F238E27FC236}">
                <a16:creationId xmlns:a16="http://schemas.microsoft.com/office/drawing/2014/main" id="{2C7682D4-7EAD-4736-AFC9-B0BED319BC3F}"/>
              </a:ext>
            </a:extLst>
          </p:cNvPr>
          <p:cNvSpPr>
            <a:spLocks noGrp="1"/>
          </p:cNvSpPr>
          <p:nvPr>
            <p:ph idx="1"/>
          </p:nvPr>
        </p:nvSpPr>
        <p:spPr>
          <a:xfrm>
            <a:off x="838199" y="1690688"/>
            <a:ext cx="10915835" cy="4486275"/>
          </a:xfrm>
        </p:spPr>
        <p:txBody>
          <a:bodyPr/>
          <a:lstStyle/>
          <a:p>
            <a:r>
              <a:rPr lang="en-US" dirty="0"/>
              <a:t>National Suicide Prevention Hotline      1-800-273-TALK</a:t>
            </a:r>
          </a:p>
          <a:p>
            <a:r>
              <a:rPr lang="en-US" dirty="0"/>
              <a:t>Crisis Text Line                                            Text TALK to 741741</a:t>
            </a:r>
          </a:p>
          <a:p>
            <a:r>
              <a:rPr lang="en-US" dirty="0"/>
              <a:t>King County Crisis Line                              1-866-427-4747</a:t>
            </a:r>
          </a:p>
          <a:p>
            <a:r>
              <a:rPr lang="en-US" dirty="0"/>
              <a:t>Teen Link (run by Teens)                           1-866-TEENLINK (phone or text)</a:t>
            </a:r>
          </a:p>
          <a:p>
            <a:r>
              <a:rPr lang="en-US" dirty="0"/>
              <a:t>2-1-1                                                             Call 211, email</a:t>
            </a:r>
          </a:p>
          <a:p>
            <a:pPr marL="0" indent="0">
              <a:buNone/>
            </a:pPr>
            <a:r>
              <a:rPr lang="en-US" dirty="0"/>
              <a:t>                                                                         Text zip code to 898211</a:t>
            </a:r>
          </a:p>
          <a:p>
            <a:pPr marL="0" indent="0">
              <a:buNone/>
            </a:pPr>
            <a:r>
              <a:rPr lang="en-US" dirty="0"/>
              <a:t>                                                                          Email help@211info.org</a:t>
            </a:r>
          </a:p>
        </p:txBody>
      </p:sp>
    </p:spTree>
    <p:extLst>
      <p:ext uri="{BB962C8B-B14F-4D97-AF65-F5344CB8AC3E}">
        <p14:creationId xmlns:p14="http://schemas.microsoft.com/office/powerpoint/2010/main" val="2146696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BE3F-7A52-4C51-928A-25C417FCAB73}"/>
              </a:ext>
            </a:extLst>
          </p:cNvPr>
          <p:cNvSpPr>
            <a:spLocks noGrp="1"/>
          </p:cNvSpPr>
          <p:nvPr>
            <p:ph type="title"/>
          </p:nvPr>
        </p:nvSpPr>
        <p:spPr/>
        <p:txBody>
          <a:bodyPr>
            <a:normAutofit/>
          </a:bodyPr>
          <a:lstStyle/>
          <a:p>
            <a:pPr algn="ctr"/>
            <a:r>
              <a:rPr lang="en-US" sz="7200" dirty="0">
                <a:solidFill>
                  <a:srgbClr val="7030A0"/>
                </a:solidFill>
              </a:rPr>
              <a:t>Organizations to Know</a:t>
            </a:r>
          </a:p>
        </p:txBody>
      </p:sp>
      <p:sp>
        <p:nvSpPr>
          <p:cNvPr id="3" name="Content Placeholder 2">
            <a:extLst>
              <a:ext uri="{FF2B5EF4-FFF2-40B4-BE49-F238E27FC236}">
                <a16:creationId xmlns:a16="http://schemas.microsoft.com/office/drawing/2014/main" id="{2B7F4D61-1F90-410D-B86F-30E0863876FB}"/>
              </a:ext>
            </a:extLst>
          </p:cNvPr>
          <p:cNvSpPr>
            <a:spLocks noGrp="1"/>
          </p:cNvSpPr>
          <p:nvPr>
            <p:ph idx="1"/>
          </p:nvPr>
        </p:nvSpPr>
        <p:spPr/>
        <p:txBody>
          <a:bodyPr/>
          <a:lstStyle/>
          <a:p>
            <a:r>
              <a:rPr lang="en-US" dirty="0"/>
              <a:t>Kent Youth and Family Services          kyfs.org </a:t>
            </a:r>
          </a:p>
          <a:p>
            <a:r>
              <a:rPr lang="en-US" dirty="0"/>
              <a:t>Valley Cities                                            Valleycities.org</a:t>
            </a:r>
          </a:p>
          <a:p>
            <a:r>
              <a:rPr lang="en-US" dirty="0"/>
              <a:t>YMCA Social Justice Center                 Seattleymca.org</a:t>
            </a:r>
          </a:p>
          <a:p>
            <a:r>
              <a:rPr lang="en-US" dirty="0"/>
              <a:t>Sound Mental Health                           </a:t>
            </a:r>
            <a:r>
              <a:rPr lang="en-US" dirty="0" err="1"/>
              <a:t>Sound.health</a:t>
            </a:r>
            <a:endParaRPr lang="en-US" dirty="0"/>
          </a:p>
          <a:p>
            <a:r>
              <a:rPr lang="en-US" dirty="0" err="1"/>
              <a:t>Seamar</a:t>
            </a:r>
            <a:r>
              <a:rPr lang="en-US" dirty="0"/>
              <a:t> Behavioral Health                   Seamar.org</a:t>
            </a:r>
          </a:p>
          <a:p>
            <a:r>
              <a:rPr lang="en-US" dirty="0"/>
              <a:t>Therapeutic Health Services               ths-wa.org</a:t>
            </a:r>
          </a:p>
        </p:txBody>
      </p:sp>
    </p:spTree>
    <p:extLst>
      <p:ext uri="{BB962C8B-B14F-4D97-AF65-F5344CB8AC3E}">
        <p14:creationId xmlns:p14="http://schemas.microsoft.com/office/powerpoint/2010/main" val="88204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103182-E214-45F4-B7CB-95B88A15A4E5}"/>
              </a:ext>
            </a:extLst>
          </p:cNvPr>
          <p:cNvSpPr>
            <a:spLocks noGrp="1"/>
          </p:cNvSpPr>
          <p:nvPr>
            <p:ph type="title"/>
          </p:nvPr>
        </p:nvSpPr>
        <p:spPr/>
        <p:txBody>
          <a:bodyPr>
            <a:normAutofit/>
          </a:bodyPr>
          <a:lstStyle/>
          <a:p>
            <a:pPr algn="ctr"/>
            <a:r>
              <a:rPr lang="en-US" sz="7200" dirty="0">
                <a:solidFill>
                  <a:srgbClr val="7030A0"/>
                </a:solidFill>
              </a:rPr>
              <a:t>Signs of Distress</a:t>
            </a:r>
          </a:p>
        </p:txBody>
      </p:sp>
      <p:sp>
        <p:nvSpPr>
          <p:cNvPr id="4" name="Content Placeholder 3">
            <a:extLst>
              <a:ext uri="{FF2B5EF4-FFF2-40B4-BE49-F238E27FC236}">
                <a16:creationId xmlns:a16="http://schemas.microsoft.com/office/drawing/2014/main" id="{9E397899-53B3-4155-B445-302C94127270}"/>
              </a:ext>
            </a:extLst>
          </p:cNvPr>
          <p:cNvSpPr>
            <a:spLocks noGrp="1"/>
          </p:cNvSpPr>
          <p:nvPr>
            <p:ph idx="1"/>
          </p:nvPr>
        </p:nvSpPr>
        <p:spPr/>
        <p:txBody>
          <a:bodyPr>
            <a:normAutofit fontScale="85000" lnSpcReduction="20000"/>
          </a:bodyPr>
          <a:lstStyle/>
          <a:p>
            <a:r>
              <a:rPr lang="en-US" dirty="0">
                <a:solidFill>
                  <a:srgbClr val="00B050"/>
                </a:solidFill>
              </a:rPr>
              <a:t>Changes in mood that are unusual, such as irritability, feelings of hopelessness or rage, and frequent conflicts with friends and family.</a:t>
            </a:r>
          </a:p>
          <a:p>
            <a:r>
              <a:rPr lang="en-US" dirty="0">
                <a:solidFill>
                  <a:srgbClr val="00B050"/>
                </a:solidFill>
              </a:rPr>
              <a:t>Changes in behavior, such as stepping back from personal relationships.  If a formerly outgoing youth has stopped texting or chatting with friends.</a:t>
            </a:r>
          </a:p>
          <a:p>
            <a:r>
              <a:rPr lang="en-US" dirty="0">
                <a:solidFill>
                  <a:srgbClr val="00B050"/>
                </a:solidFill>
              </a:rPr>
              <a:t>Loss of interest in activities previously enjoyed.</a:t>
            </a:r>
          </a:p>
          <a:p>
            <a:r>
              <a:rPr lang="en-US" dirty="0">
                <a:solidFill>
                  <a:srgbClr val="00B050"/>
                </a:solidFill>
              </a:rPr>
              <a:t>Hard time falling or staying asleep.</a:t>
            </a:r>
          </a:p>
          <a:p>
            <a:r>
              <a:rPr lang="en-US" dirty="0">
                <a:solidFill>
                  <a:srgbClr val="00B050"/>
                </a:solidFill>
              </a:rPr>
              <a:t>Change in appetite, weight, or eating patterns.</a:t>
            </a:r>
          </a:p>
          <a:p>
            <a:r>
              <a:rPr lang="en-US" dirty="0">
                <a:solidFill>
                  <a:srgbClr val="00B050"/>
                </a:solidFill>
              </a:rPr>
              <a:t>Problems with memory or concentration.</a:t>
            </a:r>
          </a:p>
          <a:p>
            <a:r>
              <a:rPr lang="en-US" dirty="0">
                <a:solidFill>
                  <a:srgbClr val="00B050"/>
                </a:solidFill>
              </a:rPr>
              <a:t>Less interest in school work.</a:t>
            </a:r>
          </a:p>
          <a:p>
            <a:r>
              <a:rPr lang="en-US" dirty="0">
                <a:solidFill>
                  <a:srgbClr val="00B050"/>
                </a:solidFill>
              </a:rPr>
              <a:t>Changes in appearance or hygiene.</a:t>
            </a:r>
          </a:p>
          <a:p>
            <a:r>
              <a:rPr lang="en-US" dirty="0">
                <a:solidFill>
                  <a:srgbClr val="00B050"/>
                </a:solidFill>
              </a:rPr>
              <a:t>Increased risky or reckless behavior.</a:t>
            </a:r>
          </a:p>
          <a:p>
            <a:r>
              <a:rPr lang="en-US" dirty="0">
                <a:solidFill>
                  <a:srgbClr val="00B050"/>
                </a:solidFill>
              </a:rPr>
              <a:t>Thoughts about death or suicide.</a:t>
            </a:r>
          </a:p>
        </p:txBody>
      </p:sp>
    </p:spTree>
    <p:extLst>
      <p:ext uri="{BB962C8B-B14F-4D97-AF65-F5344CB8AC3E}">
        <p14:creationId xmlns:p14="http://schemas.microsoft.com/office/powerpoint/2010/main" val="211311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E4F2-6731-4C41-8E27-88F8B610A291}"/>
              </a:ext>
            </a:extLst>
          </p:cNvPr>
          <p:cNvSpPr>
            <a:spLocks noGrp="1"/>
          </p:cNvSpPr>
          <p:nvPr>
            <p:ph type="title"/>
          </p:nvPr>
        </p:nvSpPr>
        <p:spPr/>
        <p:txBody>
          <a:bodyPr>
            <a:normAutofit/>
          </a:bodyPr>
          <a:lstStyle/>
          <a:p>
            <a:pPr algn="ctr"/>
            <a:r>
              <a:rPr lang="en-US" sz="6000" b="1" dirty="0">
                <a:solidFill>
                  <a:srgbClr val="00B050"/>
                </a:solidFill>
              </a:rPr>
              <a:t>Let them know you’re listening:</a:t>
            </a:r>
            <a:endParaRPr lang="en-US" sz="6000" dirty="0">
              <a:solidFill>
                <a:srgbClr val="00B050"/>
              </a:solidFill>
            </a:endParaRPr>
          </a:p>
        </p:txBody>
      </p:sp>
      <p:sp>
        <p:nvSpPr>
          <p:cNvPr id="3" name="Content Placeholder 2">
            <a:extLst>
              <a:ext uri="{FF2B5EF4-FFF2-40B4-BE49-F238E27FC236}">
                <a16:creationId xmlns:a16="http://schemas.microsoft.com/office/drawing/2014/main" id="{72DC94F6-3838-4D1D-BEB1-1642372A7309}"/>
              </a:ext>
            </a:extLst>
          </p:cNvPr>
          <p:cNvSpPr>
            <a:spLocks noGrp="1"/>
          </p:cNvSpPr>
          <p:nvPr>
            <p:ph idx="1"/>
          </p:nvPr>
        </p:nvSpPr>
        <p:spPr>
          <a:xfrm>
            <a:off x="838200" y="1986263"/>
            <a:ext cx="10515600" cy="4351338"/>
          </a:xfrm>
        </p:spPr>
        <p:txBody>
          <a:bodyPr/>
          <a:lstStyle/>
          <a:p>
            <a:r>
              <a:rPr lang="en-US" dirty="0"/>
              <a:t>First of all, reassure them you hear what they’re saying, and that you’re taking them seriously.</a:t>
            </a:r>
          </a:p>
          <a:p>
            <a:r>
              <a:rPr lang="en-US" dirty="0"/>
              <a:t>“I’m so glad you’re telling me about how much has been going on, and how you’re feeling. Thank you for sharing this with me.”</a:t>
            </a:r>
          </a:p>
          <a:p>
            <a:endParaRPr lang="en-US" dirty="0"/>
          </a:p>
        </p:txBody>
      </p:sp>
      <p:sp>
        <p:nvSpPr>
          <p:cNvPr id="4" name="Footer Placeholder 3">
            <a:extLst>
              <a:ext uri="{FF2B5EF4-FFF2-40B4-BE49-F238E27FC236}">
                <a16:creationId xmlns:a16="http://schemas.microsoft.com/office/drawing/2014/main" id="{0C95BC44-09AB-4574-867D-E47EF07B2002}"/>
              </a:ext>
            </a:extLst>
          </p:cNvPr>
          <p:cNvSpPr>
            <a:spLocks noGrp="1"/>
          </p:cNvSpPr>
          <p:nvPr>
            <p:ph type="ftr" sz="quarter" idx="11"/>
          </p:nvPr>
        </p:nvSpPr>
        <p:spPr/>
        <p:txBody>
          <a:bodyPr/>
          <a:lstStyle/>
          <a:p>
            <a:r>
              <a:rPr lang="en-US"/>
              <a:t>afsp.org</a:t>
            </a:r>
          </a:p>
        </p:txBody>
      </p:sp>
    </p:spTree>
    <p:extLst>
      <p:ext uri="{BB962C8B-B14F-4D97-AF65-F5344CB8AC3E}">
        <p14:creationId xmlns:p14="http://schemas.microsoft.com/office/powerpoint/2010/main" val="244787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EE6E-764C-4E3E-9B85-629A94BAE601}"/>
              </a:ext>
            </a:extLst>
          </p:cNvPr>
          <p:cNvSpPr>
            <a:spLocks noGrp="1"/>
          </p:cNvSpPr>
          <p:nvPr>
            <p:ph type="title"/>
          </p:nvPr>
        </p:nvSpPr>
        <p:spPr/>
        <p:txBody>
          <a:bodyPr>
            <a:normAutofit/>
          </a:bodyPr>
          <a:lstStyle/>
          <a:p>
            <a:r>
              <a:rPr lang="en-US" sz="6000" b="1" dirty="0">
                <a:solidFill>
                  <a:srgbClr val="00B050"/>
                </a:solidFill>
              </a:rPr>
              <a:t>Show your support</a:t>
            </a:r>
            <a:endParaRPr lang="en-US" sz="6000" dirty="0">
              <a:solidFill>
                <a:srgbClr val="00B050"/>
              </a:solidFill>
            </a:endParaRPr>
          </a:p>
        </p:txBody>
      </p:sp>
      <p:sp>
        <p:nvSpPr>
          <p:cNvPr id="3" name="Content Placeholder 2">
            <a:extLst>
              <a:ext uri="{FF2B5EF4-FFF2-40B4-BE49-F238E27FC236}">
                <a16:creationId xmlns:a16="http://schemas.microsoft.com/office/drawing/2014/main" id="{1092E5CA-ED82-4F1C-9BFA-23DB522EFD2E}"/>
              </a:ext>
            </a:extLst>
          </p:cNvPr>
          <p:cNvSpPr>
            <a:spLocks noGrp="1"/>
          </p:cNvSpPr>
          <p:nvPr>
            <p:ph idx="1"/>
          </p:nvPr>
        </p:nvSpPr>
        <p:spPr/>
        <p:txBody>
          <a:bodyPr/>
          <a:lstStyle/>
          <a:p>
            <a:r>
              <a:rPr lang="en-US" dirty="0"/>
              <a:t>In your own way, make sure they know you’re there with them, and that you care.</a:t>
            </a:r>
          </a:p>
          <a:p>
            <a:r>
              <a:rPr lang="en-US" dirty="0"/>
              <a:t>“I’m right here with you.”</a:t>
            </a:r>
          </a:p>
          <a:p>
            <a:r>
              <a:rPr lang="en-US" dirty="0"/>
              <a:t>“Nothing you’re going through changes how I feel about you, and how awesome I think you are.”</a:t>
            </a:r>
          </a:p>
          <a:p>
            <a:r>
              <a:rPr lang="en-US" dirty="0"/>
              <a:t>“I love you no matter what, and we’re going to get through this together.”</a:t>
            </a:r>
          </a:p>
          <a:p>
            <a:endParaRPr lang="en-US" dirty="0"/>
          </a:p>
        </p:txBody>
      </p:sp>
    </p:spTree>
    <p:extLst>
      <p:ext uri="{BB962C8B-B14F-4D97-AF65-F5344CB8AC3E}">
        <p14:creationId xmlns:p14="http://schemas.microsoft.com/office/powerpoint/2010/main" val="89274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9D0B-7F7E-449F-BEB7-C96C403E7588}"/>
              </a:ext>
            </a:extLst>
          </p:cNvPr>
          <p:cNvSpPr>
            <a:spLocks noGrp="1"/>
          </p:cNvSpPr>
          <p:nvPr>
            <p:ph type="title"/>
          </p:nvPr>
        </p:nvSpPr>
        <p:spPr/>
        <p:txBody>
          <a:bodyPr>
            <a:noAutofit/>
          </a:bodyPr>
          <a:lstStyle/>
          <a:p>
            <a:r>
              <a:rPr lang="en-US" sz="6000" b="1" dirty="0">
                <a:solidFill>
                  <a:srgbClr val="00B050"/>
                </a:solidFill>
              </a:rPr>
              <a:t>Encourage them to keep talking – and really listen:</a:t>
            </a:r>
            <a:endParaRPr lang="en-US" sz="6000" dirty="0">
              <a:solidFill>
                <a:srgbClr val="00B050"/>
              </a:solidFill>
            </a:endParaRPr>
          </a:p>
        </p:txBody>
      </p:sp>
      <p:sp>
        <p:nvSpPr>
          <p:cNvPr id="3" name="Content Placeholder 2">
            <a:extLst>
              <a:ext uri="{FF2B5EF4-FFF2-40B4-BE49-F238E27FC236}">
                <a16:creationId xmlns:a16="http://schemas.microsoft.com/office/drawing/2014/main" id="{329CA842-1018-4E6F-93EF-26478C407D30}"/>
              </a:ext>
            </a:extLst>
          </p:cNvPr>
          <p:cNvSpPr>
            <a:spLocks noGrp="1"/>
          </p:cNvSpPr>
          <p:nvPr>
            <p:ph idx="1"/>
          </p:nvPr>
        </p:nvSpPr>
        <p:spPr>
          <a:xfrm>
            <a:off x="838200" y="2418750"/>
            <a:ext cx="10515600" cy="4351338"/>
          </a:xfrm>
        </p:spPr>
        <p:txBody>
          <a:bodyPr/>
          <a:lstStyle/>
          <a:p>
            <a:r>
              <a:rPr lang="en-US" dirty="0"/>
              <a:t>Let them know you want to hear more about how they’re feeling, and what they’re going through. Listen actively by expressing curiosity and interest in the details.</a:t>
            </a:r>
          </a:p>
          <a:p>
            <a:r>
              <a:rPr lang="en-US" dirty="0"/>
              <a:t>“Wow – that situation sounds really difficult.”</a:t>
            </a:r>
          </a:p>
          <a:p>
            <a:r>
              <a:rPr lang="en-US" dirty="0"/>
              <a:t>“How did that make you feel when that happened?”</a:t>
            </a:r>
          </a:p>
          <a:p>
            <a:endParaRPr lang="en-US" dirty="0"/>
          </a:p>
        </p:txBody>
      </p:sp>
    </p:spTree>
    <p:extLst>
      <p:ext uri="{BB962C8B-B14F-4D97-AF65-F5344CB8AC3E}">
        <p14:creationId xmlns:p14="http://schemas.microsoft.com/office/powerpoint/2010/main" val="15075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6958-6074-465F-B013-36C98CAD6E4A}"/>
              </a:ext>
            </a:extLst>
          </p:cNvPr>
          <p:cNvSpPr>
            <a:spLocks noGrp="1"/>
          </p:cNvSpPr>
          <p:nvPr>
            <p:ph type="title"/>
          </p:nvPr>
        </p:nvSpPr>
        <p:spPr/>
        <p:txBody>
          <a:bodyPr>
            <a:noAutofit/>
          </a:bodyPr>
          <a:lstStyle/>
          <a:p>
            <a:r>
              <a:rPr lang="en-US" sz="6000" b="1" dirty="0">
                <a:solidFill>
                  <a:srgbClr val="00B050"/>
                </a:solidFill>
              </a:rPr>
              <a:t>Ask them about changes in their life and how they are coping:</a:t>
            </a:r>
            <a:endParaRPr lang="en-US" sz="6000" dirty="0">
              <a:solidFill>
                <a:srgbClr val="00B050"/>
              </a:solidFill>
            </a:endParaRPr>
          </a:p>
        </p:txBody>
      </p:sp>
      <p:sp>
        <p:nvSpPr>
          <p:cNvPr id="3" name="Content Placeholder 2">
            <a:extLst>
              <a:ext uri="{FF2B5EF4-FFF2-40B4-BE49-F238E27FC236}">
                <a16:creationId xmlns:a16="http://schemas.microsoft.com/office/drawing/2014/main" id="{73513277-B145-42B3-8507-47A7F2391EA1}"/>
              </a:ext>
            </a:extLst>
          </p:cNvPr>
          <p:cNvSpPr>
            <a:spLocks noGrp="1"/>
          </p:cNvSpPr>
          <p:nvPr>
            <p:ph idx="1"/>
          </p:nvPr>
        </p:nvSpPr>
        <p:spPr>
          <a:xfrm>
            <a:off x="838200" y="2506662"/>
            <a:ext cx="10515600" cy="4351338"/>
          </a:xfrm>
        </p:spPr>
        <p:txBody>
          <a:bodyPr/>
          <a:lstStyle/>
          <a:p>
            <a:r>
              <a:rPr lang="en-US" dirty="0"/>
              <a:t>Find out how long it’s been that the person has been feeling this way, and any changes it’s caused in their life.</a:t>
            </a:r>
          </a:p>
          <a:p>
            <a:r>
              <a:rPr lang="en-US" dirty="0"/>
              <a:t>“How long have you felt this way? When did these feelings start?”</a:t>
            </a:r>
          </a:p>
          <a:p>
            <a:r>
              <a:rPr lang="en-US" dirty="0"/>
              <a:t>“Have these thoughts led to any specific changes in your life, like trouble sleeping, or keeping up with work?”</a:t>
            </a:r>
          </a:p>
          <a:p>
            <a:r>
              <a:rPr lang="en-US" dirty="0"/>
              <a:t>“Have you been getting out as much as before? Are you isolating yourself?</a:t>
            </a:r>
          </a:p>
          <a:p>
            <a:endParaRPr lang="en-US" dirty="0"/>
          </a:p>
        </p:txBody>
      </p:sp>
    </p:spTree>
    <p:extLst>
      <p:ext uri="{BB962C8B-B14F-4D97-AF65-F5344CB8AC3E}">
        <p14:creationId xmlns:p14="http://schemas.microsoft.com/office/powerpoint/2010/main" val="321227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A035-620D-427C-B23F-3F4E6C6622AD}"/>
              </a:ext>
            </a:extLst>
          </p:cNvPr>
          <p:cNvSpPr>
            <a:spLocks noGrp="1"/>
          </p:cNvSpPr>
          <p:nvPr>
            <p:ph type="title"/>
          </p:nvPr>
        </p:nvSpPr>
        <p:spPr/>
        <p:txBody>
          <a:bodyPr>
            <a:noAutofit/>
          </a:bodyPr>
          <a:lstStyle/>
          <a:p>
            <a:r>
              <a:rPr lang="en-US" sz="6000" b="1" dirty="0">
                <a:solidFill>
                  <a:srgbClr val="00B050"/>
                </a:solidFill>
              </a:rPr>
              <a:t>Be direct if you suspect they’re thinking about suicide:</a:t>
            </a:r>
            <a:endParaRPr lang="en-US" sz="6000" dirty="0">
              <a:solidFill>
                <a:srgbClr val="00B050"/>
              </a:solidFill>
            </a:endParaRPr>
          </a:p>
        </p:txBody>
      </p:sp>
      <p:sp>
        <p:nvSpPr>
          <p:cNvPr id="3" name="Content Placeholder 2">
            <a:extLst>
              <a:ext uri="{FF2B5EF4-FFF2-40B4-BE49-F238E27FC236}">
                <a16:creationId xmlns:a16="http://schemas.microsoft.com/office/drawing/2014/main" id="{F5BCC49F-171C-4409-BA65-6D112684998F}"/>
              </a:ext>
            </a:extLst>
          </p:cNvPr>
          <p:cNvSpPr>
            <a:spLocks noGrp="1"/>
          </p:cNvSpPr>
          <p:nvPr>
            <p:ph idx="1"/>
          </p:nvPr>
        </p:nvSpPr>
        <p:spPr>
          <a:xfrm>
            <a:off x="838200" y="2270468"/>
            <a:ext cx="10515600" cy="4351338"/>
          </a:xfrm>
        </p:spPr>
        <p:txBody>
          <a:bodyPr>
            <a:normAutofit fontScale="92500" lnSpcReduction="10000"/>
          </a:bodyPr>
          <a:lstStyle/>
          <a:p>
            <a:r>
              <a:rPr lang="en-US" dirty="0"/>
              <a:t>If you think someone’s thinking about suicide, trust your gut and ask them directly. Research shows it will not put the idea in their head, or push them into action. Often, they’ll be relieved someone cares enough to hear about their experience with suicidal thoughts.</a:t>
            </a:r>
          </a:p>
          <a:p>
            <a:r>
              <a:rPr lang="en-US" dirty="0"/>
              <a:t>“Are you thinking about killing yourself?”</a:t>
            </a:r>
          </a:p>
          <a:p>
            <a:r>
              <a:rPr lang="en-US" dirty="0"/>
              <a:t>“Does it ever get so tough that you think about ending your life?”</a:t>
            </a:r>
          </a:p>
          <a:p>
            <a:r>
              <a:rPr lang="en-US" dirty="0"/>
              <a:t>Make sure not to sound like you’re passing judgment (</a:t>
            </a:r>
            <a:r>
              <a:rPr lang="en-US" u="sng" dirty="0"/>
              <a:t>DON’T say</a:t>
            </a:r>
            <a:r>
              <a:rPr lang="en-US" dirty="0"/>
              <a:t>: “You’re not thinking of doing something stupid, are you?”) or guilt-trip them (DON’T say: “Think of what it would do to your parents.”)</a:t>
            </a:r>
          </a:p>
          <a:p>
            <a:r>
              <a:rPr lang="en-US" dirty="0"/>
              <a:t>Instead, reassure them that you understand and care.</a:t>
            </a:r>
          </a:p>
          <a:p>
            <a:r>
              <a:rPr lang="en-US" dirty="0"/>
              <a:t>“I really care about you, and I want you to know you can tell me anything.”</a:t>
            </a:r>
          </a:p>
          <a:p>
            <a:endParaRPr lang="en-US" dirty="0"/>
          </a:p>
        </p:txBody>
      </p:sp>
    </p:spTree>
    <p:extLst>
      <p:ext uri="{BB962C8B-B14F-4D97-AF65-F5344CB8AC3E}">
        <p14:creationId xmlns:p14="http://schemas.microsoft.com/office/powerpoint/2010/main" val="131611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98DC-711B-49DE-B13D-7276FC79B30F}"/>
              </a:ext>
            </a:extLst>
          </p:cNvPr>
          <p:cNvSpPr>
            <a:spLocks noGrp="1"/>
          </p:cNvSpPr>
          <p:nvPr>
            <p:ph type="title"/>
          </p:nvPr>
        </p:nvSpPr>
        <p:spPr/>
        <p:txBody>
          <a:bodyPr>
            <a:noAutofit/>
          </a:bodyPr>
          <a:lstStyle/>
          <a:p>
            <a:r>
              <a:rPr lang="en-US" sz="4800" b="1" dirty="0">
                <a:solidFill>
                  <a:srgbClr val="00B050"/>
                </a:solidFill>
              </a:rPr>
              <a:t>What can you say if they tell you they’re thinking about killing themselves?</a:t>
            </a:r>
            <a:endParaRPr lang="en-US" sz="4800" dirty="0">
              <a:solidFill>
                <a:srgbClr val="00B050"/>
              </a:solidFill>
            </a:endParaRPr>
          </a:p>
        </p:txBody>
      </p:sp>
      <p:sp>
        <p:nvSpPr>
          <p:cNvPr id="3" name="Content Placeholder 2">
            <a:extLst>
              <a:ext uri="{FF2B5EF4-FFF2-40B4-BE49-F238E27FC236}">
                <a16:creationId xmlns:a16="http://schemas.microsoft.com/office/drawing/2014/main" id="{4DB882C9-B70F-4F35-ADD3-50B3C22C4CDA}"/>
              </a:ext>
            </a:extLst>
          </p:cNvPr>
          <p:cNvSpPr>
            <a:spLocks noGrp="1"/>
          </p:cNvSpPr>
          <p:nvPr>
            <p:ph idx="1"/>
          </p:nvPr>
        </p:nvSpPr>
        <p:spPr/>
        <p:txBody>
          <a:bodyPr>
            <a:normAutofit fontScale="92500" lnSpcReduction="20000"/>
          </a:bodyPr>
          <a:lstStyle/>
          <a:p>
            <a:r>
              <a:rPr lang="en-US" dirty="0"/>
              <a:t>Stay calm – just because someone is having thoughts of suicide, it doesn’t mean they’re in immediate danger. Take the time to calmly listen to what they have to say, and ask some follow-up questions.</a:t>
            </a:r>
          </a:p>
          <a:p>
            <a:r>
              <a:rPr lang="en-US" dirty="0"/>
              <a:t>“How often are you having these thoughts?”</a:t>
            </a:r>
          </a:p>
          <a:p>
            <a:r>
              <a:rPr lang="en-US" dirty="0"/>
              <a:t>"When it gets really bad, what do you do?"</a:t>
            </a:r>
          </a:p>
          <a:p>
            <a:r>
              <a:rPr lang="en-US" dirty="0"/>
              <a:t>“What scares you about these thoughts?”</a:t>
            </a:r>
          </a:p>
          <a:p>
            <a:r>
              <a:rPr lang="en-US" dirty="0"/>
              <a:t>“What do you need to do to feel safe?”</a:t>
            </a:r>
          </a:p>
          <a:p>
            <a:r>
              <a:rPr lang="en-US" dirty="0"/>
              <a:t>Reassure them that </a:t>
            </a:r>
            <a:r>
              <a:rPr lang="en-US" dirty="0">
                <a:hlinkClick r:id="rId2">
                  <a:extLst>
                    <a:ext uri="{A12FA001-AC4F-418D-AE19-62706E023703}">
                      <ahyp:hlinkClr xmlns:ahyp="http://schemas.microsoft.com/office/drawing/2018/hyperlinkcolor" val="tx"/>
                    </a:ext>
                  </a:extLst>
                </a:hlinkClick>
              </a:rPr>
              <a:t>help is available</a:t>
            </a:r>
            <a:r>
              <a:rPr lang="en-US" dirty="0"/>
              <a:t>, and that these feelings are a signal that it’s time to talk to a mental health professional.</a:t>
            </a:r>
          </a:p>
          <a:p>
            <a:r>
              <a:rPr lang="en-US" dirty="0"/>
              <a:t>"The fact that you're having these thoughts tells me something significant is going on for you right now. The good news is, help is out there. I want to help you get connected to resources that can help."</a:t>
            </a:r>
          </a:p>
          <a:p>
            <a:endParaRPr lang="en-US" dirty="0"/>
          </a:p>
        </p:txBody>
      </p:sp>
    </p:spTree>
    <p:extLst>
      <p:ext uri="{BB962C8B-B14F-4D97-AF65-F5344CB8AC3E}">
        <p14:creationId xmlns:p14="http://schemas.microsoft.com/office/powerpoint/2010/main" val="2415554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TotalTime>
  <Words>2059</Words>
  <Application>Microsoft Office PowerPoint</Application>
  <PresentationFormat>Widescreen</PresentationFormat>
  <Paragraphs>147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Montserrat</vt:lpstr>
      <vt:lpstr>Office Theme</vt:lpstr>
      <vt:lpstr>Anxiety, Depression, and Suicidal Ideation During the Pandemic</vt:lpstr>
      <vt:lpstr>Mental Health Statistics during the Pandemic</vt:lpstr>
      <vt:lpstr>Signs of Distress</vt:lpstr>
      <vt:lpstr>Let them know you’re listening:</vt:lpstr>
      <vt:lpstr>Show your support</vt:lpstr>
      <vt:lpstr>Encourage them to keep talking – and really listen:</vt:lpstr>
      <vt:lpstr>Ask them about changes in their life and how they are coping:</vt:lpstr>
      <vt:lpstr>Be direct if you suspect they’re thinking about suicide:</vt:lpstr>
      <vt:lpstr>What can you say if they tell you they’re thinking about killing themselves?</vt:lpstr>
      <vt:lpstr>Follow their lead, and know when to take a break:</vt:lpstr>
      <vt:lpstr>How to suggest they could benefit from professional help:</vt:lpstr>
      <vt:lpstr>Help them connect:</vt:lpstr>
      <vt:lpstr>What if they refuse?</vt:lpstr>
      <vt:lpstr> If they’re in immediate danger:</vt:lpstr>
      <vt:lpstr>Mindfulness </vt:lpstr>
      <vt:lpstr>DBT Skill ACCEPTS</vt:lpstr>
      <vt:lpstr>Activities </vt:lpstr>
      <vt:lpstr>Contributing</vt:lpstr>
      <vt:lpstr>Comparison</vt:lpstr>
      <vt:lpstr>Emotions</vt:lpstr>
      <vt:lpstr>Push Away</vt:lpstr>
      <vt:lpstr>Thoughts</vt:lpstr>
      <vt:lpstr>Sensation </vt:lpstr>
      <vt:lpstr>Talk to Someone!</vt:lpstr>
      <vt:lpstr>Numbers to Know</vt:lpstr>
      <vt:lpstr>Organizations to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 Depression, and Suicidal Ideation During the Pandemic</dc:title>
  <dc:creator>Helsen, Lisa (DCYF)</dc:creator>
  <cp:lastModifiedBy>Melvin Tate</cp:lastModifiedBy>
  <cp:revision>21</cp:revision>
  <dcterms:created xsi:type="dcterms:W3CDTF">2021-12-05T00:52:44Z</dcterms:created>
  <dcterms:modified xsi:type="dcterms:W3CDTF">2021-12-08T15:07:38Z</dcterms:modified>
</cp:coreProperties>
</file>